
<file path=[Content_Types].xml><?xml version="1.0" encoding="utf-8"?>
<Types xmlns="http://schemas.openxmlformats.org/package/2006/content-types">
  <Default Extension="glb" ContentType="model/gltf.binary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81" r:id="rId2"/>
    <p:sldId id="305" r:id="rId3"/>
    <p:sldId id="306" r:id="rId4"/>
    <p:sldId id="307" r:id="rId5"/>
    <p:sldId id="308" r:id="rId6"/>
    <p:sldId id="313" r:id="rId7"/>
    <p:sldId id="309" r:id="rId8"/>
    <p:sldId id="310" r:id="rId9"/>
    <p:sldId id="314" r:id="rId10"/>
    <p:sldId id="315" r:id="rId11"/>
    <p:sldId id="311" r:id="rId12"/>
    <p:sldId id="312" r:id="rId13"/>
    <p:sldId id="316" r:id="rId14"/>
    <p:sldId id="317" r:id="rId15"/>
    <p:sldId id="318" r:id="rId16"/>
    <p:sldId id="319" r:id="rId17"/>
    <p:sldId id="303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0F0"/>
    <a:srgbClr val="FF6161"/>
    <a:srgbClr val="00B050"/>
    <a:srgbClr val="C00000"/>
    <a:srgbClr val="2E75B6"/>
    <a:srgbClr val="F2F2F2"/>
    <a:srgbClr val="A77C4C"/>
    <a:srgbClr val="FFC000"/>
    <a:srgbClr val="A86ED4"/>
    <a:srgbClr val="EDDD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494" autoAdjust="0"/>
    <p:restoredTop sz="94660"/>
  </p:normalViewPr>
  <p:slideViewPr>
    <p:cSldViewPr snapToGrid="0">
      <p:cViewPr varScale="1">
        <p:scale>
          <a:sx n="93" d="100"/>
          <a:sy n="93" d="100"/>
        </p:scale>
        <p:origin x="427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3A9447-C6AB-4F51-AB99-A9EBD86774E2}" type="datetimeFigureOut">
              <a:rPr lang="en-US" smtClean="0"/>
              <a:t>4/3/2025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9C2586-CE3B-44BE-8402-EFDA39DD97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1456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E6A7D7-6161-4148-9CDB-A3ECDA1E03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C5EF53-15AC-4031-8FCB-28763DFF21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E23893-B342-46D2-8FB9-8537D19ABB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DD05D4-4642-43E8-9D68-C2A13C2342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Stage 1 | level 1 – Datatypes and variables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21D393-679F-42C4-B023-309EF0323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6DC23-B034-4C7D-B6CB-5D93788A51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4345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80EBD7-639D-464F-8115-5CC20EA6A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84F0C9-3715-474A-B5DE-A0EBE9F37D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15ECEE-8924-425C-AA71-FA92400BE8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AF1267-63ED-4AE3-9E22-797D5F0C28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Stage 1 | level 1 – Datatypes and variables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F8E54F-CAD5-4EAB-B84F-2496F185F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6DC23-B034-4C7D-B6CB-5D93788A51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3708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3F0DE69-83AC-48C6-874F-57E6715D59A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D582D5-114F-427C-A44C-B1DF431C20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A705E5-5E59-4DA4-B6CD-AC407D0C64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D3F3CF-EF85-4FE5-9D6B-800F241658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Stage 1 | level 1 – Datatypes and variables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49B364-710F-4EE3-8F87-87AA316249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6DC23-B034-4C7D-B6CB-5D93788A51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9223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20">
            <a:extLst>
              <a:ext uri="{FF2B5EF4-FFF2-40B4-BE49-F238E27FC236}">
                <a16:creationId xmlns:a16="http://schemas.microsoft.com/office/drawing/2014/main" id="{BF2B993E-90DF-4FD1-98F4-53D38F87DE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8909" y="123773"/>
            <a:ext cx="10714181" cy="400050"/>
          </a:xfrm>
        </p:spPr>
        <p:txBody>
          <a:bodyPr>
            <a:noAutofit/>
          </a:bodyPr>
          <a:lstStyle>
            <a:lvl1pPr algn="ctr">
              <a:defRPr sz="2000" b="0">
                <a:solidFill>
                  <a:schemeClr val="accent5">
                    <a:lumMod val="75000"/>
                  </a:schemeClr>
                </a:solidFill>
                <a:effectLst/>
                <a:latin typeface="Arial Rounded MT Bold" panose="020F0704030504030204" pitchFamily="34" charset="0"/>
                <a:cs typeface="Aharoni" panose="02010803020104030203" pitchFamily="2" charset="-79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A14F52AB-1C54-414B-AA29-9E8BE287C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1195" y="6470555"/>
            <a:ext cx="8655142" cy="365125"/>
          </a:xfrm>
        </p:spPr>
        <p:txBody>
          <a:bodyPr/>
          <a:lstStyle/>
          <a:p>
            <a:r>
              <a:rPr lang="en-US"/>
              <a:t>Stage 1 | level 1 – Datatypes and variables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12903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FE06AB-3AFC-452F-B35B-E552A6FB80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81E620-A431-4331-859E-432F0CBD4D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B187BE-21D6-4BDD-9FFB-EE8CED005C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303E43-994E-4350-9702-3DD5B8D3A3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Stage 1 | level 1 – Datatypes and variables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E75A02-61EA-4CB5-B0E4-27F049B8C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6DC23-B034-4C7D-B6CB-5D93788A51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493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64EC9-8CC2-4258-922F-FB331ACED5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E1FEEA-44CD-4E75-846A-3273B3CE8C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345C06-FEA7-4BF5-A333-C852147EC6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737462-55F1-4A83-B442-047A1B86EC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Stage 1 | level 1 – Datatypes and variables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E9FECD-A79A-44B5-A130-31E24C8F8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6DC23-B034-4C7D-B6CB-5D93788A51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4831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1296E-33E1-40B0-A363-9B7DE83FFE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E6107D-79E8-47D5-93C1-6A58015A28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F36810-6522-4F74-8396-EBB1FCE327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D557F7-887C-43D1-932E-D5C8BD7497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1E6088-36A3-463C-A992-38B5E3B5A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Stage 1 | level 1 – Datatypes and variables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57A121-484D-4342-B544-5376A443C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6DC23-B034-4C7D-B6CB-5D93788A51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7439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33472E-AB4A-418F-8689-32850CE01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A3B507-112C-448A-A799-190E818F33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B37FE4-0D9A-4BFA-ACDB-86864F8DDB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37378A1-34E1-4578-8314-C7F4D8AB9ED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1DC1680-185F-4832-9F85-D2CF6600E77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5457A9-9019-46A2-8440-49DD6FBDB1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5708B87-E123-4F2B-8DB4-9C032BC7B4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Stage 1 | level 1 – Datatypes and variables 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1BF367C-B3DE-4313-8C3F-BC1290834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6DC23-B034-4C7D-B6CB-5D93788A51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6258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CCB6E-DAEE-4A1F-93C9-0F8477546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119559D-ADB7-4FEA-93A6-65B436FEDE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02FCDD-DF3E-4E8B-95FE-4F90DC80BF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Stage 1 | level 1 – Datatypes and variables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3F547F-D446-4267-BF77-C3F23F124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6DC23-B034-4C7D-B6CB-5D93788A51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9627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52959AD-9A43-4939-B189-CAD9E933F9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7EF0FDC-397C-4457-A16D-B317AAF52A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Stage 1 | level 1 – Datatypes and variables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D39B25-3AAD-407F-8673-2C56EA729C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6DC23-B034-4C7D-B6CB-5D93788A51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970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549262-E0F2-4637-9394-214159A52D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BD35E3-FE5F-4AB9-81E9-1D56E559F7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2914A0-A23E-4B61-8DFA-80C87CA6B1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71E5ED-0A21-42DB-BB2A-C91BE8E225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D3E821-4736-4562-A65C-B7ECEC1156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Stage 1 | level 1 – Datatypes and variables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F6B663-E486-49DE-9C43-A33ED330F4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6DC23-B034-4C7D-B6CB-5D93788A51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0326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9BCA4-B8B0-48D4-B1F4-1314717871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1D2DBDD-A3B1-4C34-8688-C41FEBE6B02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B4F844-0557-43CB-9CCB-4A5B335BA5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CFDC4F-AECE-4D9D-9807-2FD4ACDCD6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273DA3-0BA4-4CFB-9057-2ED3760669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Stage 1 | level 1 – Datatypes and variables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428F1C-DE52-421D-A3F7-5ED681A43C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6DC23-B034-4C7D-B6CB-5D93788A51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6263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2BF92B0-7BD4-4887-8E32-6320613507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B85C57-4DCB-4464-A357-319787053F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EC649-E48C-4094-97B0-A05248AB1E9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05D455-32CE-48D0-B88B-010EBD6099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Stage 1 | level 1 – Datatypes and variables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26F0B1-53D1-40AB-9EB5-EDC3EB6BB3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86DC23-B034-4C7D-B6CB-5D93788A51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93696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.png"/><Relationship Id="rId4" Type="http://schemas.microsoft.com/office/2017/06/relationships/model3d" Target="../media/model3d2.glb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17/06/relationships/model3d" Target="../media/model3d2.glb"/><Relationship Id="rId7" Type="http://schemas.openxmlformats.org/officeDocument/2006/relationships/image" Target="../media/image36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.png"/><Relationship Id="rId4" Type="http://schemas.microsoft.com/office/2017/06/relationships/model3d" Target="../media/model3d2.glb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microsoft.com/office/2017/06/relationships/model3d" Target="../media/model3d1.glb"/><Relationship Id="rId7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6.png"/><Relationship Id="rId9" Type="http://schemas.openxmlformats.org/officeDocument/2006/relationships/image" Target="../media/image15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microsoft.com/office/2017/06/relationships/model3d" Target="../media/model3d1.glb"/><Relationship Id="rId7" Type="http://schemas.openxmlformats.org/officeDocument/2006/relationships/image" Target="../media/image1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6.png"/><Relationship Id="rId9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BEFEBF52-F8C4-4589-8174-2418D33CB43D}"/>
              </a:ext>
            </a:extLst>
          </p:cNvPr>
          <p:cNvSpPr/>
          <p:nvPr/>
        </p:nvSpPr>
        <p:spPr>
          <a:xfrm>
            <a:off x="0" y="0"/>
            <a:ext cx="12192000" cy="60166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500" b="1" dirty="0">
                <a:solidFill>
                  <a:schemeClr val="accent5">
                    <a:lumMod val="75000"/>
                  </a:schemeClr>
                </a:solidFill>
              </a:rPr>
              <a:t>Python</a:t>
            </a:r>
            <a:endParaRPr lang="en-US" sz="8800" b="1" dirty="0">
              <a:solidFill>
                <a:schemeClr val="accent5">
                  <a:lumMod val="75000"/>
                </a:schemeClr>
              </a:solidFill>
            </a:endParaRPr>
          </a:p>
          <a:p>
            <a:pPr algn="ctr"/>
            <a:r>
              <a:rPr lang="en-US" sz="8800" b="1" dirty="0">
                <a:solidFill>
                  <a:srgbClr val="00B0F0"/>
                </a:solidFill>
              </a:rPr>
              <a:t>Input &amp; Output </a:t>
            </a:r>
          </a:p>
          <a:p>
            <a:pPr algn="ctr"/>
            <a:r>
              <a:rPr lang="en-US" sz="4000" dirty="0">
                <a:solidFill>
                  <a:sysClr val="windowText" lastClr="000000"/>
                </a:solidFill>
              </a:rPr>
              <a:t>in programming</a:t>
            </a:r>
          </a:p>
        </p:txBody>
      </p:sp>
      <p:sp>
        <p:nvSpPr>
          <p:cNvPr id="28" name="Footer Placeholder 27">
            <a:extLst>
              <a:ext uri="{FF2B5EF4-FFF2-40B4-BE49-F238E27FC236}">
                <a16:creationId xmlns:a16="http://schemas.microsoft.com/office/drawing/2014/main" id="{13817E94-0179-438E-BF78-D82EFFFE37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sz="1600" dirty="0"/>
              <a:t>Stage 1 | level 3 – Output &amp; Input</a:t>
            </a:r>
          </a:p>
        </p:txBody>
      </p:sp>
    </p:spTree>
    <p:extLst>
      <p:ext uri="{BB962C8B-B14F-4D97-AF65-F5344CB8AC3E}">
        <p14:creationId xmlns:p14="http://schemas.microsoft.com/office/powerpoint/2010/main" val="33491986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BEFEBF52-F8C4-4589-8174-2418D33CB43D}"/>
              </a:ext>
            </a:extLst>
          </p:cNvPr>
          <p:cNvSpPr/>
          <p:nvPr/>
        </p:nvSpPr>
        <p:spPr>
          <a:xfrm>
            <a:off x="0" y="0"/>
            <a:ext cx="12192000" cy="60166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ysClr val="windowText" lastClr="000000"/>
                </a:solidFill>
              </a:rPr>
              <a:t>Write down the datatype given in code below ?</a:t>
            </a:r>
          </a:p>
          <a:p>
            <a:pPr algn="ctr"/>
            <a:endParaRPr lang="en-US" sz="4000" dirty="0">
              <a:solidFill>
                <a:sysClr val="windowText" lastClr="000000"/>
              </a:solidFill>
            </a:endParaRPr>
          </a:p>
          <a:p>
            <a:pPr algn="ctr"/>
            <a:endParaRPr lang="en-US" sz="4000" dirty="0">
              <a:solidFill>
                <a:sysClr val="windowText" lastClr="000000"/>
              </a:solidFill>
            </a:endParaRPr>
          </a:p>
          <a:p>
            <a:pPr algn="ctr"/>
            <a:endParaRPr lang="en-US" sz="4000" dirty="0">
              <a:solidFill>
                <a:sysClr val="windowText" lastClr="000000"/>
              </a:solidFill>
            </a:endParaRPr>
          </a:p>
          <a:p>
            <a:pPr algn="ctr"/>
            <a:endParaRPr lang="en-US" sz="4000" dirty="0">
              <a:solidFill>
                <a:sysClr val="windowText" lastClr="000000"/>
              </a:solidFill>
            </a:endParaRPr>
          </a:p>
          <a:p>
            <a:pPr algn="ctr"/>
            <a:endParaRPr lang="en-US" sz="4000" dirty="0">
              <a:solidFill>
                <a:sysClr val="windowText" lastClr="000000"/>
              </a:solidFill>
            </a:endParaRPr>
          </a:p>
          <a:p>
            <a:pPr algn="ctr"/>
            <a:endParaRPr lang="en-US" sz="4000" dirty="0">
              <a:solidFill>
                <a:sysClr val="windowText" lastClr="000000"/>
              </a:solidFill>
            </a:endParaRPr>
          </a:p>
          <a:p>
            <a:pPr algn="ctr"/>
            <a:endParaRPr lang="en-US" sz="4000" dirty="0">
              <a:solidFill>
                <a:sysClr val="windowText" lastClr="000000"/>
              </a:solidFill>
            </a:endParaRPr>
          </a:p>
          <a:p>
            <a:pPr algn="ctr"/>
            <a:endParaRPr lang="en-US" sz="4000" dirty="0">
              <a:solidFill>
                <a:sysClr val="windowText" lastClr="000000"/>
              </a:solidFill>
            </a:endParaRPr>
          </a:p>
        </p:txBody>
      </p:sp>
      <p:sp>
        <p:nvSpPr>
          <p:cNvPr id="28" name="Footer Placeholder 27">
            <a:extLst>
              <a:ext uri="{FF2B5EF4-FFF2-40B4-BE49-F238E27FC236}">
                <a16:creationId xmlns:a16="http://schemas.microsoft.com/office/drawing/2014/main" id="{13817E94-0179-438E-BF78-D82EFFFE37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sz="1600" dirty="0"/>
              <a:t>Stage 1 | level 3 – Output &amp; Input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80D10A-CB89-4523-8D99-7844526B2D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7153" y="1560367"/>
            <a:ext cx="4375439" cy="9439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78DFEE9-6CCD-4F09-9851-FBFB467F5C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7153" y="2699099"/>
            <a:ext cx="4375439" cy="94397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58ADEBB-6CB3-4274-97B3-C5AFDDDED2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7153" y="3837831"/>
            <a:ext cx="4375439" cy="9439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7CA0FF5-41C4-4B4D-B354-65E0D1B568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6228" y="1560367"/>
            <a:ext cx="4375438" cy="94397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6D40F7D-F59D-491B-A941-3722385991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56228" y="2699099"/>
            <a:ext cx="4375438" cy="94397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1AEE98B-596C-484A-9FEC-F9814289E1C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56228" y="3837832"/>
            <a:ext cx="4375438" cy="943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790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B70BCC-9CED-4E64-BB44-9764BC791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 &amp; Output in </a:t>
            </a:r>
            <a:r>
              <a:rPr lang="en-US" sz="2000" dirty="0"/>
              <a:t>python</a:t>
            </a:r>
            <a:endParaRPr lang="en-US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CB12C4-0BAF-4ADA-AD20-6F91D87285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sz="1800" dirty="0"/>
              <a:t>Stage 1 | level 3 – Input &amp; Output 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4" name="3D Model 23" descr="Stack Of Logs">
                <a:extLst>
                  <a:ext uri="{FF2B5EF4-FFF2-40B4-BE49-F238E27FC236}">
                    <a16:creationId xmlns:a16="http://schemas.microsoft.com/office/drawing/2014/main" id="{33D6F70C-31A8-41F6-BCCC-C54D3BABBF65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035355" y="781592"/>
              <a:ext cx="1994560" cy="2125350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994560" cy="2125350"/>
                    </a:xfrm>
                    <a:prstGeom prst="rect">
                      <a:avLst/>
                    </a:prstGeom>
                  </am3d:spPr>
                  <am3d:camera>
                    <am3d:pos x="0" y="0" z="6845726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478474" d="1000000"/>
                    <am3d:preTrans dx="1116466" dy="-11557697" dz="860427"/>
                    <am3d:scale>
                      <am3d:sx n="1000000" d="1000000"/>
                      <am3d:sy n="1000000" d="1000000"/>
                      <am3d:sz n="1000000" d="1000000"/>
                    </am3d:scale>
                    <am3d:rot ax="8544014" ay="1593501" az="9616224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47848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4" name="3D Model 23" descr="Stack Of Logs">
                <a:extLst>
                  <a:ext uri="{FF2B5EF4-FFF2-40B4-BE49-F238E27FC236}">
                    <a16:creationId xmlns:a16="http://schemas.microsoft.com/office/drawing/2014/main" id="{33D6F70C-31A8-41F6-BCCC-C54D3BABBF6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35355" y="781592"/>
                <a:ext cx="1994560" cy="21253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5" name="3D Model 24" descr="Standard Chair">
                <a:extLst>
                  <a:ext uri="{FF2B5EF4-FFF2-40B4-BE49-F238E27FC236}">
                    <a16:creationId xmlns:a16="http://schemas.microsoft.com/office/drawing/2014/main" id="{73317746-C5DE-42A9-9D75-419F299CC632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8822827" y="651975"/>
              <a:ext cx="1333818" cy="2675478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333818" cy="2675478"/>
                    </a:xfrm>
                    <a:prstGeom prst="rect">
                      <a:avLst/>
                    </a:prstGeom>
                  </am3d:spPr>
                  <am3d:camera>
                    <am3d:pos x="0" y="0" z="5459624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868114" d="1000000"/>
                    <am3d:preTrans dx="0" dy="-18175081" dz="-1"/>
                    <am3d:scale>
                      <am3d:sx n="1000000" d="1000000"/>
                      <am3d:sy n="1000000" d="1000000"/>
                      <am3d:sz n="1000000" d="1000000"/>
                    </am3d:scale>
                    <am3d:rot ax="1200000" ay="1800000" az="600000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271994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5" name="3D Model 24" descr="Standard Chair">
                <a:extLst>
                  <a:ext uri="{FF2B5EF4-FFF2-40B4-BE49-F238E27FC236}">
                    <a16:creationId xmlns:a16="http://schemas.microsoft.com/office/drawing/2014/main" id="{73317746-C5DE-42A9-9D75-419F299CC63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822827" y="651975"/>
                <a:ext cx="1333818" cy="2675478"/>
              </a:xfrm>
              <a:prstGeom prst="rect">
                <a:avLst/>
              </a:prstGeom>
            </p:spPr>
          </p:pic>
        </mc:Fallback>
      </mc:AlternateContent>
      <p:sp>
        <p:nvSpPr>
          <p:cNvPr id="26" name="Arrow: Right 25">
            <a:extLst>
              <a:ext uri="{FF2B5EF4-FFF2-40B4-BE49-F238E27FC236}">
                <a16:creationId xmlns:a16="http://schemas.microsoft.com/office/drawing/2014/main" id="{75CC4827-80C8-4D40-83FD-162624501C7B}"/>
              </a:ext>
            </a:extLst>
          </p:cNvPr>
          <p:cNvSpPr/>
          <p:nvPr/>
        </p:nvSpPr>
        <p:spPr>
          <a:xfrm>
            <a:off x="4664464" y="1561347"/>
            <a:ext cx="3212756" cy="856735"/>
          </a:xfrm>
          <a:prstGeom prst="rightArrow">
            <a:avLst/>
          </a:prstGeom>
          <a:solidFill>
            <a:srgbClr val="A77C4C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????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076300C-9777-47F2-99C9-EE988D084DDB}"/>
              </a:ext>
            </a:extLst>
          </p:cNvPr>
          <p:cNvSpPr/>
          <p:nvPr/>
        </p:nvSpPr>
        <p:spPr>
          <a:xfrm>
            <a:off x="0" y="3502716"/>
            <a:ext cx="12192000" cy="25237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33A524BD-5DEF-455A-911B-F661AAB6454E}"/>
              </a:ext>
            </a:extLst>
          </p:cNvPr>
          <p:cNvSpPr/>
          <p:nvPr/>
        </p:nvSpPr>
        <p:spPr>
          <a:xfrm>
            <a:off x="1994560" y="4469027"/>
            <a:ext cx="1994560" cy="502508"/>
          </a:xfrm>
          <a:prstGeom prst="roundRect">
            <a:avLst>
              <a:gd name="adj" fmla="val 50000"/>
            </a:avLst>
          </a:prstGeom>
          <a:solidFill>
            <a:srgbClr val="00B05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Input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AFEDBC5D-1711-450F-B358-AD9558D91D40}"/>
              </a:ext>
            </a:extLst>
          </p:cNvPr>
          <p:cNvSpPr/>
          <p:nvPr/>
        </p:nvSpPr>
        <p:spPr>
          <a:xfrm>
            <a:off x="8578113" y="4469027"/>
            <a:ext cx="1994560" cy="502508"/>
          </a:xfrm>
          <a:prstGeom prst="roundRect">
            <a:avLst>
              <a:gd name="adj" fmla="val 50000"/>
            </a:avLst>
          </a:prstGeom>
          <a:solidFill>
            <a:srgbClr val="00B05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output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659F64BF-1BF0-4C8A-B3BB-A45B093E4AAC}"/>
              </a:ext>
            </a:extLst>
          </p:cNvPr>
          <p:cNvSpPr/>
          <p:nvPr/>
        </p:nvSpPr>
        <p:spPr>
          <a:xfrm>
            <a:off x="5434617" y="3878153"/>
            <a:ext cx="1672450" cy="1672450"/>
          </a:xfrm>
          <a:prstGeom prst="ellipse">
            <a:avLst/>
          </a:prstGeom>
          <a:solidFill>
            <a:srgbClr val="2E75B6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Process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596A058-F7B0-4D09-AD07-948461408FEC}"/>
              </a:ext>
            </a:extLst>
          </p:cNvPr>
          <p:cNvCxnSpPr>
            <a:stCxn id="28" idx="3"/>
            <a:endCxn id="30" idx="2"/>
          </p:cNvCxnSpPr>
          <p:nvPr/>
        </p:nvCxnSpPr>
        <p:spPr>
          <a:xfrm flipV="1">
            <a:off x="3989120" y="4714378"/>
            <a:ext cx="1445497" cy="5903"/>
          </a:xfrm>
          <a:prstGeom prst="straightConnector1">
            <a:avLst/>
          </a:prstGeom>
          <a:ln w="7620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81EE108-B67F-4A49-BE9B-482A6A8CFC8F}"/>
              </a:ext>
            </a:extLst>
          </p:cNvPr>
          <p:cNvCxnSpPr>
            <a:stCxn id="30" idx="6"/>
            <a:endCxn id="29" idx="1"/>
          </p:cNvCxnSpPr>
          <p:nvPr/>
        </p:nvCxnSpPr>
        <p:spPr>
          <a:xfrm>
            <a:off x="7107067" y="4714378"/>
            <a:ext cx="1471046" cy="5903"/>
          </a:xfrm>
          <a:prstGeom prst="straightConnector1">
            <a:avLst/>
          </a:prstGeom>
          <a:ln w="7620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7A7774C1-8076-439B-B6D8-333A27EEDB64}"/>
              </a:ext>
            </a:extLst>
          </p:cNvPr>
          <p:cNvSpPr txBox="1"/>
          <p:nvPr/>
        </p:nvSpPr>
        <p:spPr>
          <a:xfrm>
            <a:off x="3805881" y="3254307"/>
            <a:ext cx="4714567" cy="461665"/>
          </a:xfrm>
          <a:prstGeom prst="rect">
            <a:avLst/>
          </a:prstGeom>
          <a:solidFill>
            <a:srgbClr val="F2F2F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Diagrammatic representation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4BB6BCD-F23B-4D0D-B52A-4E46CF5AA4A4}"/>
              </a:ext>
            </a:extLst>
          </p:cNvPr>
          <p:cNvSpPr txBox="1"/>
          <p:nvPr/>
        </p:nvSpPr>
        <p:spPr>
          <a:xfrm>
            <a:off x="1748183" y="5695875"/>
            <a:ext cx="882996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input() 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and 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print()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 are widely used for standard input and output operations respectively </a:t>
            </a:r>
          </a:p>
        </p:txBody>
      </p:sp>
    </p:spTree>
    <p:extLst>
      <p:ext uri="{BB962C8B-B14F-4D97-AF65-F5344CB8AC3E}">
        <p14:creationId xmlns:p14="http://schemas.microsoft.com/office/powerpoint/2010/main" val="15011265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mph" presetSubtype="12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5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3330">
                                          <p:val>
                                            <p:fltVal val="6.9747"/>
                                          </p:val>
                                        </p:tav>
                                        <p:tav tm="6660">
                                          <p:val>
                                            <p:fltVal val="12.1039"/>
                                          </p:val>
                                        </p:tav>
                                        <p:tav tm="9990">
                                          <p:val>
                                            <p:fltVal val="15.6713"/>
                                          </p:val>
                                        </p:tav>
                                        <p:tav tm="13320">
                                          <p:val>
                                            <p:fltVal val="17.9604"/>
                                          </p:val>
                                        </p:tav>
                                        <p:tav tm="16650">
                                          <p:val>
                                            <p:fltVal val="19.2548"/>
                                          </p:val>
                                        </p:tav>
                                        <p:tav tm="19970">
                                          <p:val>
                                            <p:fltVal val="19.8371"/>
                                          </p:val>
                                        </p:tav>
                                        <p:tav tm="23290">
                                          <p:val>
                                            <p:fltVal val="19.9936"/>
                                          </p:val>
                                        </p:tav>
                                        <p:tav tm="26620">
                                          <p:val>
                                            <p:fltVal val="19.9945"/>
                                          </p:val>
                                        </p:tav>
                                        <p:tav tm="29950">
                                          <p:val>
                                            <p:fltVal val="19.8447"/>
                                          </p:val>
                                        </p:tav>
                                        <p:tav tm="33280">
                                          <p:val>
                                            <p:fltVal val="19.2733"/>
                                          </p:val>
                                        </p:tav>
                                        <p:tav tm="36610">
                                          <p:val>
                                            <p:fltVal val="17.9968"/>
                                          </p:val>
                                        </p:tav>
                                        <p:tav tm="39940">
                                          <p:val>
                                            <p:fltVal val="15.7316"/>
                                          </p:val>
                                        </p:tav>
                                        <p:tav tm="43270">
                                          <p:val>
                                            <p:fltVal val="12.194"/>
                                          </p:val>
                                        </p:tav>
                                        <p:tav tm="46600">
                                          <p:val>
                                            <p:fltVal val="7.1005"/>
                                          </p:val>
                                        </p:tav>
                                        <p:tav tm="49930">
                                          <p:val>
                                            <p:fltVal val="0.1675"/>
                                          </p:val>
                                        </p:tav>
                                        <p:tav tm="53250">
                                          <p:val>
                                            <p:fltVal val="-6.8299"/>
                                          </p:val>
                                        </p:tav>
                                        <p:tav tm="56580">
                                          <p:val>
                                            <p:fltVal val="-12.0002"/>
                                          </p:val>
                                        </p:tav>
                                        <p:tav tm="59900">
                                          <p:val>
                                            <p:fltVal val="-15.593"/>
                                          </p:val>
                                        </p:tav>
                                        <p:tav tm="63220">
                                          <p:val>
                                            <p:fltVal val="-17.9075"/>
                                          </p:val>
                                        </p:tav>
                                        <p:tav tm="66540">
                                          <p:val>
                                            <p:fltVal val="-19.2249"/>
                                          </p:val>
                                        </p:tav>
                                        <p:tav tm="69870">
                                          <p:val>
                                            <p:fltVal val="-19.8271"/>
                                          </p:val>
                                        </p:tav>
                                        <p:tav tm="73190">
                                          <p:val>
                                            <p:fltVal val="-19.9924"/>
                                          </p:val>
                                        </p:tav>
                                        <p:tav tm="76510">
                                          <p:val>
                                            <p:fltVal val="-19.9955"/>
                                          </p:val>
                                        </p:tav>
                                        <p:tav tm="79830">
                                          <p:val>
                                            <p:fltVal val="-19.8557"/>
                                          </p:val>
                                        </p:tav>
                                        <p:tav tm="83160">
                                          <p:val>
                                            <p:fltVal val="-19.3045"/>
                                          </p:val>
                                        </p:tav>
                                        <p:tav tm="86480">
                                          <p:val>
                                            <p:fltVal val="-18.0634"/>
                                          </p:val>
                                        </p:tav>
                                        <p:tav tm="89800">
                                          <p:val>
                                            <p:fltVal val="-15.8505"/>
                                          </p:val>
                                        </p:tav>
                                        <p:tav tm="93120">
                                          <p:val>
                                            <p:fltVal val="-12.3847"/>
                                          </p:val>
                                        </p:tav>
                                        <p:tav tm="96450">
                                          <p:val>
                                            <p:fltVal val="-7.3674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" presetID="38" presetClass="emph" presetSubtype="12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8" dur="5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3330">
                                          <p:val>
                                            <p:fltVal val="6.9747"/>
                                          </p:val>
                                        </p:tav>
                                        <p:tav tm="6660">
                                          <p:val>
                                            <p:fltVal val="12.1039"/>
                                          </p:val>
                                        </p:tav>
                                        <p:tav tm="9990">
                                          <p:val>
                                            <p:fltVal val="15.6713"/>
                                          </p:val>
                                        </p:tav>
                                        <p:tav tm="13320">
                                          <p:val>
                                            <p:fltVal val="17.9604"/>
                                          </p:val>
                                        </p:tav>
                                        <p:tav tm="16650">
                                          <p:val>
                                            <p:fltVal val="19.2548"/>
                                          </p:val>
                                        </p:tav>
                                        <p:tav tm="19970">
                                          <p:val>
                                            <p:fltVal val="19.8371"/>
                                          </p:val>
                                        </p:tav>
                                        <p:tav tm="23290">
                                          <p:val>
                                            <p:fltVal val="19.9936"/>
                                          </p:val>
                                        </p:tav>
                                        <p:tav tm="26620">
                                          <p:val>
                                            <p:fltVal val="19.9945"/>
                                          </p:val>
                                        </p:tav>
                                        <p:tav tm="29950">
                                          <p:val>
                                            <p:fltVal val="19.8447"/>
                                          </p:val>
                                        </p:tav>
                                        <p:tav tm="33280">
                                          <p:val>
                                            <p:fltVal val="19.2733"/>
                                          </p:val>
                                        </p:tav>
                                        <p:tav tm="36610">
                                          <p:val>
                                            <p:fltVal val="17.9968"/>
                                          </p:val>
                                        </p:tav>
                                        <p:tav tm="39940">
                                          <p:val>
                                            <p:fltVal val="15.7316"/>
                                          </p:val>
                                        </p:tav>
                                        <p:tav tm="43270">
                                          <p:val>
                                            <p:fltVal val="12.194"/>
                                          </p:val>
                                        </p:tav>
                                        <p:tav tm="46600">
                                          <p:val>
                                            <p:fltVal val="7.1005"/>
                                          </p:val>
                                        </p:tav>
                                        <p:tav tm="49930">
                                          <p:val>
                                            <p:fltVal val="0.1675"/>
                                          </p:val>
                                        </p:tav>
                                        <p:tav tm="53250">
                                          <p:val>
                                            <p:fltVal val="-6.8299"/>
                                          </p:val>
                                        </p:tav>
                                        <p:tav tm="56580">
                                          <p:val>
                                            <p:fltVal val="-12.0002"/>
                                          </p:val>
                                        </p:tav>
                                        <p:tav tm="59900">
                                          <p:val>
                                            <p:fltVal val="-15.593"/>
                                          </p:val>
                                        </p:tav>
                                        <p:tav tm="63220">
                                          <p:val>
                                            <p:fltVal val="-17.9075"/>
                                          </p:val>
                                        </p:tav>
                                        <p:tav tm="66540">
                                          <p:val>
                                            <p:fltVal val="-19.2249"/>
                                          </p:val>
                                        </p:tav>
                                        <p:tav tm="69870">
                                          <p:val>
                                            <p:fltVal val="-19.8271"/>
                                          </p:val>
                                        </p:tav>
                                        <p:tav tm="73190">
                                          <p:val>
                                            <p:fltVal val="-19.9924"/>
                                          </p:val>
                                        </p:tav>
                                        <p:tav tm="76510">
                                          <p:val>
                                            <p:fltVal val="-19.9955"/>
                                          </p:val>
                                        </p:tav>
                                        <p:tav tm="79830">
                                          <p:val>
                                            <p:fltVal val="-19.8557"/>
                                          </p:val>
                                        </p:tav>
                                        <p:tav tm="83160">
                                          <p:val>
                                            <p:fltVal val="-19.3045"/>
                                          </p:val>
                                        </p:tav>
                                        <p:tav tm="86480">
                                          <p:val>
                                            <p:fltVal val="-18.0634"/>
                                          </p:val>
                                        </p:tav>
                                        <p:tav tm="89800">
                                          <p:val>
                                            <p:fltVal val="-15.8505"/>
                                          </p:val>
                                        </p:tav>
                                        <p:tav tm="93120">
                                          <p:val>
                                            <p:fltVal val="-12.3847"/>
                                          </p:val>
                                        </p:tav>
                                        <p:tav tm="96450">
                                          <p:val>
                                            <p:fltVal val="-7.3674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29" grpId="0" animBg="1"/>
      <p:bldP spid="30" grpId="0" animBg="1"/>
      <p:bldP spid="3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27760410-0512-4B83-9D3E-991E5E2097F2}"/>
              </a:ext>
            </a:extLst>
          </p:cNvPr>
          <p:cNvSpPr/>
          <p:nvPr/>
        </p:nvSpPr>
        <p:spPr>
          <a:xfrm>
            <a:off x="6354617" y="948031"/>
            <a:ext cx="3537528" cy="155954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B70BCC-9CED-4E64-BB44-9764BC791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</a:t>
            </a:r>
            <a:endParaRPr lang="en-US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CB12C4-0BAF-4ADA-AD20-6F91D87285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sz="1800" dirty="0"/>
              <a:t>Stage 1 | level 3 – Input &amp; Output 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5" name="3D Model 24" descr="Standard Chair">
                <a:extLst>
                  <a:ext uri="{FF2B5EF4-FFF2-40B4-BE49-F238E27FC236}">
                    <a16:creationId xmlns:a16="http://schemas.microsoft.com/office/drawing/2014/main" id="{73317746-C5DE-42A9-9D75-419F299CC63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47770560"/>
                  </p:ext>
                </p:extLst>
              </p:nvPr>
            </p:nvGraphicFramePr>
            <p:xfrm>
              <a:off x="388654" y="123773"/>
              <a:ext cx="526053" cy="1013692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526053" cy="1013692"/>
                    </a:xfrm>
                    <a:prstGeom prst="rect">
                      <a:avLst/>
                    </a:prstGeom>
                  </am3d:spPr>
                  <am3d:camera>
                    <am3d:pos x="0" y="0" z="5459624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868114" d="1000000"/>
                    <am3d:preTrans dx="0" dy="-18175081" dz="-1"/>
                    <am3d:scale>
                      <am3d:sx n="1000000" d="1000000"/>
                      <am3d:sy n="1000000" d="1000000"/>
                      <am3d:sz n="1000000" d="1000000"/>
                    </am3d:scale>
                    <am3d:rot ax="1075185" ay="2816953" az="779312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02214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5" name="3D Model 24" descr="Standard Chair">
                <a:extLst>
                  <a:ext uri="{FF2B5EF4-FFF2-40B4-BE49-F238E27FC236}">
                    <a16:creationId xmlns:a16="http://schemas.microsoft.com/office/drawing/2014/main" id="{73317746-C5DE-42A9-9D75-419F299CC63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8654" y="123773"/>
                <a:ext cx="526053" cy="1013692"/>
              </a:xfrm>
              <a:prstGeom prst="rect">
                <a:avLst/>
              </a:prstGeom>
            </p:spPr>
          </p:pic>
        </mc:Fallback>
      </mc:AlternateContent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AFEDBC5D-1711-450F-B358-AD9558D91D40}"/>
              </a:ext>
            </a:extLst>
          </p:cNvPr>
          <p:cNvSpPr/>
          <p:nvPr/>
        </p:nvSpPr>
        <p:spPr>
          <a:xfrm>
            <a:off x="1090506" y="523823"/>
            <a:ext cx="1994560" cy="502508"/>
          </a:xfrm>
          <a:prstGeom prst="roundRect">
            <a:avLst>
              <a:gd name="adj" fmla="val 50000"/>
            </a:avLst>
          </a:prstGeom>
          <a:solidFill>
            <a:srgbClr val="00B05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output</a:t>
            </a:r>
          </a:p>
        </p:txBody>
      </p: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CF351F6F-15A6-46B0-B07B-05472D060A94}"/>
              </a:ext>
            </a:extLst>
          </p:cNvPr>
          <p:cNvCxnSpPr>
            <a:cxnSpLocks/>
            <a:stCxn id="29" idx="2"/>
            <a:endCxn id="6" idx="1"/>
          </p:cNvCxnSpPr>
          <p:nvPr/>
        </p:nvCxnSpPr>
        <p:spPr>
          <a:xfrm rot="16200000" flipH="1">
            <a:off x="2090777" y="1023339"/>
            <a:ext cx="400050" cy="40603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2E4D2FC-E986-48A1-90C1-26F6A4FD1663}"/>
              </a:ext>
            </a:extLst>
          </p:cNvPr>
          <p:cNvSpPr/>
          <p:nvPr/>
        </p:nvSpPr>
        <p:spPr>
          <a:xfrm>
            <a:off x="2493819" y="1186235"/>
            <a:ext cx="2346036" cy="480291"/>
          </a:xfrm>
          <a:prstGeom prst="roundRect">
            <a:avLst>
              <a:gd name="adj" fmla="val 22436"/>
            </a:avLst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print( ) function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6615DFA3-1B58-43B1-8326-2BE39720A864}"/>
              </a:ext>
            </a:extLst>
          </p:cNvPr>
          <p:cNvSpPr/>
          <p:nvPr/>
        </p:nvSpPr>
        <p:spPr>
          <a:xfrm>
            <a:off x="2493819" y="2267428"/>
            <a:ext cx="2346037" cy="480291"/>
          </a:xfrm>
          <a:prstGeom prst="roundRect">
            <a:avLst>
              <a:gd name="adj" fmla="val 22436"/>
            </a:avLst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Output formatting</a:t>
            </a:r>
          </a:p>
        </p:txBody>
      </p: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1D91F20E-730D-4E91-B19F-BBA139372762}"/>
              </a:ext>
            </a:extLst>
          </p:cNvPr>
          <p:cNvCxnSpPr>
            <a:stCxn id="29" idx="2"/>
            <a:endCxn id="18" idx="1"/>
          </p:cNvCxnSpPr>
          <p:nvPr/>
        </p:nvCxnSpPr>
        <p:spPr>
          <a:xfrm rot="16200000" flipH="1">
            <a:off x="1550181" y="1563935"/>
            <a:ext cx="1481243" cy="40603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8FC75B10-497F-4C0A-869A-C1238CCB068E}"/>
              </a:ext>
            </a:extLst>
          </p:cNvPr>
          <p:cNvSpPr txBox="1"/>
          <p:nvPr/>
        </p:nvSpPr>
        <p:spPr>
          <a:xfrm>
            <a:off x="6476999" y="1098647"/>
            <a:ext cx="3415146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We use the 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print() 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function to output data to the standard output device (screen) 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216BBBD-212F-4014-942D-808AD36AEBF4}"/>
              </a:ext>
            </a:extLst>
          </p:cNvPr>
          <p:cNvSpPr/>
          <p:nvPr/>
        </p:nvSpPr>
        <p:spPr>
          <a:xfrm>
            <a:off x="6354617" y="2635288"/>
            <a:ext cx="3537528" cy="155954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B2595E3-12F4-454F-A0A9-5A91467785C2}"/>
              </a:ext>
            </a:extLst>
          </p:cNvPr>
          <p:cNvSpPr txBox="1"/>
          <p:nvPr/>
        </p:nvSpPr>
        <p:spPr>
          <a:xfrm>
            <a:off x="6415808" y="2876330"/>
            <a:ext cx="341514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000" dirty="0">
                <a:latin typeface="Aharoni" panose="02010803020104030203" pitchFamily="2" charset="-79"/>
                <a:cs typeface="Aharoni" panose="02010803020104030203" pitchFamily="2" charset="-79"/>
              </a:rPr>
              <a:t>you can pass zero or more expressions separated by commas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1436898-BC8D-4F6A-B3F9-F664B72849C3}"/>
              </a:ext>
            </a:extLst>
          </p:cNvPr>
          <p:cNvSpPr/>
          <p:nvPr/>
        </p:nvSpPr>
        <p:spPr>
          <a:xfrm>
            <a:off x="738909" y="4381970"/>
            <a:ext cx="2534143" cy="86222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ACCF334-C5B4-479F-82E2-FFE8FC025813}"/>
              </a:ext>
            </a:extLst>
          </p:cNvPr>
          <p:cNvSpPr txBox="1"/>
          <p:nvPr/>
        </p:nvSpPr>
        <p:spPr>
          <a:xfrm>
            <a:off x="800100" y="4500021"/>
            <a:ext cx="228760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The syntax of print function is simple until you want to understand all options. 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17C83FD-5632-487D-B25C-1ACD9EFDBFE7}"/>
              </a:ext>
            </a:extLst>
          </p:cNvPr>
          <p:cNvSpPr/>
          <p:nvPr/>
        </p:nvSpPr>
        <p:spPr>
          <a:xfrm>
            <a:off x="738909" y="3108476"/>
            <a:ext cx="3915469" cy="111569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1181202-9B3B-4467-8039-9064D59CE3E8}"/>
              </a:ext>
            </a:extLst>
          </p:cNvPr>
          <p:cNvSpPr txBox="1"/>
          <p:nvPr/>
        </p:nvSpPr>
        <p:spPr>
          <a:xfrm>
            <a:off x="812829" y="3266278"/>
            <a:ext cx="377564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>
                <a:latin typeface="Aharoni" panose="02010803020104030203" pitchFamily="2" charset="-79"/>
                <a:cs typeface="Aharoni" panose="02010803020104030203" pitchFamily="2" charset="-79"/>
              </a:rPr>
              <a:t>Output formatting is when you want to display the output making it more attractive and understandable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43EB2A8-87E3-4762-8AC1-FE5111F632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8356" y="4287088"/>
            <a:ext cx="5972432" cy="76185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197DAF6-32BB-4808-A312-387471306E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8355" y="4970171"/>
            <a:ext cx="5972431" cy="761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5146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mph" presetSubtype="12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5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3330">
                                          <p:val>
                                            <p:fltVal val="6.9747"/>
                                          </p:val>
                                        </p:tav>
                                        <p:tav tm="6660">
                                          <p:val>
                                            <p:fltVal val="12.1039"/>
                                          </p:val>
                                        </p:tav>
                                        <p:tav tm="9990">
                                          <p:val>
                                            <p:fltVal val="15.6713"/>
                                          </p:val>
                                        </p:tav>
                                        <p:tav tm="13320">
                                          <p:val>
                                            <p:fltVal val="17.9604"/>
                                          </p:val>
                                        </p:tav>
                                        <p:tav tm="16650">
                                          <p:val>
                                            <p:fltVal val="19.2548"/>
                                          </p:val>
                                        </p:tav>
                                        <p:tav tm="19970">
                                          <p:val>
                                            <p:fltVal val="19.8371"/>
                                          </p:val>
                                        </p:tav>
                                        <p:tav tm="23290">
                                          <p:val>
                                            <p:fltVal val="19.9936"/>
                                          </p:val>
                                        </p:tav>
                                        <p:tav tm="26620">
                                          <p:val>
                                            <p:fltVal val="19.9945"/>
                                          </p:val>
                                        </p:tav>
                                        <p:tav tm="29950">
                                          <p:val>
                                            <p:fltVal val="19.8447"/>
                                          </p:val>
                                        </p:tav>
                                        <p:tav tm="33280">
                                          <p:val>
                                            <p:fltVal val="19.2733"/>
                                          </p:val>
                                        </p:tav>
                                        <p:tav tm="36610">
                                          <p:val>
                                            <p:fltVal val="17.9968"/>
                                          </p:val>
                                        </p:tav>
                                        <p:tav tm="39940">
                                          <p:val>
                                            <p:fltVal val="15.7316"/>
                                          </p:val>
                                        </p:tav>
                                        <p:tav tm="43270">
                                          <p:val>
                                            <p:fltVal val="12.194"/>
                                          </p:val>
                                        </p:tav>
                                        <p:tav tm="46600">
                                          <p:val>
                                            <p:fltVal val="7.1005"/>
                                          </p:val>
                                        </p:tav>
                                        <p:tav tm="49930">
                                          <p:val>
                                            <p:fltVal val="0.1675"/>
                                          </p:val>
                                        </p:tav>
                                        <p:tav tm="53250">
                                          <p:val>
                                            <p:fltVal val="-6.8299"/>
                                          </p:val>
                                        </p:tav>
                                        <p:tav tm="56580">
                                          <p:val>
                                            <p:fltVal val="-12.0002"/>
                                          </p:val>
                                        </p:tav>
                                        <p:tav tm="59900">
                                          <p:val>
                                            <p:fltVal val="-15.593"/>
                                          </p:val>
                                        </p:tav>
                                        <p:tav tm="63220">
                                          <p:val>
                                            <p:fltVal val="-17.9075"/>
                                          </p:val>
                                        </p:tav>
                                        <p:tav tm="66540">
                                          <p:val>
                                            <p:fltVal val="-19.2249"/>
                                          </p:val>
                                        </p:tav>
                                        <p:tav tm="69870">
                                          <p:val>
                                            <p:fltVal val="-19.8271"/>
                                          </p:val>
                                        </p:tav>
                                        <p:tav tm="73190">
                                          <p:val>
                                            <p:fltVal val="-19.9924"/>
                                          </p:val>
                                        </p:tav>
                                        <p:tav tm="76510">
                                          <p:val>
                                            <p:fltVal val="-19.9955"/>
                                          </p:val>
                                        </p:tav>
                                        <p:tav tm="79830">
                                          <p:val>
                                            <p:fltVal val="-19.8557"/>
                                          </p:val>
                                        </p:tav>
                                        <p:tav tm="83160">
                                          <p:val>
                                            <p:fltVal val="-19.3045"/>
                                          </p:val>
                                        </p:tav>
                                        <p:tav tm="86480">
                                          <p:val>
                                            <p:fltVal val="-18.0634"/>
                                          </p:val>
                                        </p:tav>
                                        <p:tav tm="89800">
                                          <p:val>
                                            <p:fltVal val="-15.8505"/>
                                          </p:val>
                                        </p:tav>
                                        <p:tav tm="93120">
                                          <p:val>
                                            <p:fltVal val="-12.3847"/>
                                          </p:val>
                                        </p:tav>
                                        <p:tav tm="96450">
                                          <p:val>
                                            <p:fltVal val="-7.3674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29" grpId="0" animBg="1"/>
      <p:bldP spid="6" grpId="0" animBg="1"/>
      <p:bldP spid="18" grpId="0" animBg="1"/>
      <p:bldP spid="31" grpId="0"/>
      <p:bldP spid="35" grpId="0" animBg="1"/>
      <p:bldP spid="36" grpId="0"/>
      <p:bldP spid="38" grpId="0" animBg="1"/>
      <p:bldP spid="39" grpId="0"/>
      <p:bldP spid="40" grpId="0" animBg="1"/>
      <p:bldP spid="4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388430BE-C687-4F55-9B54-CA2C035BFB4C}"/>
              </a:ext>
            </a:extLst>
          </p:cNvPr>
          <p:cNvSpPr/>
          <p:nvPr/>
        </p:nvSpPr>
        <p:spPr>
          <a:xfrm>
            <a:off x="923638" y="1957392"/>
            <a:ext cx="3343563" cy="1321517"/>
          </a:xfrm>
          <a:prstGeom prst="roundRect">
            <a:avLst>
              <a:gd name="adj" fmla="val 3035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B70BCC-9CED-4E64-BB44-9764BC791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Print function</a:t>
            </a:r>
            <a:endParaRPr lang="en-US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CB12C4-0BAF-4ADA-AD20-6F91D87285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sz="1800" dirty="0"/>
              <a:t>Stage 1 | level 3 – Input &amp; Output 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5" name="3D Model 24" descr="Standard Chair">
                <a:extLst>
                  <a:ext uri="{FF2B5EF4-FFF2-40B4-BE49-F238E27FC236}">
                    <a16:creationId xmlns:a16="http://schemas.microsoft.com/office/drawing/2014/main" id="{73317746-C5DE-42A9-9D75-419F299CC632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88654" y="123773"/>
              <a:ext cx="526053" cy="1013692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526053" cy="1013692"/>
                    </a:xfrm>
                    <a:prstGeom prst="rect">
                      <a:avLst/>
                    </a:prstGeom>
                  </am3d:spPr>
                  <am3d:camera>
                    <am3d:pos x="0" y="0" z="5459624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868114" d="1000000"/>
                    <am3d:preTrans dx="0" dy="-18175081" dz="-1"/>
                    <am3d:scale>
                      <am3d:sx n="1000000" d="1000000"/>
                      <am3d:sy n="1000000" d="1000000"/>
                      <am3d:sz n="1000000" d="1000000"/>
                    </am3d:scale>
                    <am3d:rot ax="1075185" ay="2816953" az="779312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02214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5" name="3D Model 24" descr="Standard Chair">
                <a:extLst>
                  <a:ext uri="{FF2B5EF4-FFF2-40B4-BE49-F238E27FC236}">
                    <a16:creationId xmlns:a16="http://schemas.microsoft.com/office/drawing/2014/main" id="{73317746-C5DE-42A9-9D75-419F299CC63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8654" y="123773"/>
                <a:ext cx="526053" cy="1013692"/>
              </a:xfrm>
              <a:prstGeom prst="rect">
                <a:avLst/>
              </a:prstGeom>
            </p:spPr>
          </p:pic>
        </mc:Fallback>
      </mc:AlternateContent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AFEDBC5D-1711-450F-B358-AD9558D91D40}"/>
              </a:ext>
            </a:extLst>
          </p:cNvPr>
          <p:cNvSpPr/>
          <p:nvPr/>
        </p:nvSpPr>
        <p:spPr>
          <a:xfrm>
            <a:off x="1090506" y="523823"/>
            <a:ext cx="1994560" cy="502508"/>
          </a:xfrm>
          <a:prstGeom prst="roundRect">
            <a:avLst>
              <a:gd name="adj" fmla="val 50000"/>
            </a:avLst>
          </a:prstGeom>
          <a:solidFill>
            <a:srgbClr val="00B05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output</a:t>
            </a:r>
          </a:p>
        </p:txBody>
      </p: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CF351F6F-15A6-46B0-B07B-05472D060A94}"/>
              </a:ext>
            </a:extLst>
          </p:cNvPr>
          <p:cNvCxnSpPr>
            <a:cxnSpLocks/>
            <a:stCxn id="29" idx="2"/>
            <a:endCxn id="6" idx="1"/>
          </p:cNvCxnSpPr>
          <p:nvPr/>
        </p:nvCxnSpPr>
        <p:spPr>
          <a:xfrm rot="16200000" flipH="1">
            <a:off x="2090777" y="1023339"/>
            <a:ext cx="400050" cy="40603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2E4D2FC-E986-48A1-90C1-26F6A4FD1663}"/>
              </a:ext>
            </a:extLst>
          </p:cNvPr>
          <p:cNvSpPr/>
          <p:nvPr/>
        </p:nvSpPr>
        <p:spPr>
          <a:xfrm>
            <a:off x="2493819" y="1186235"/>
            <a:ext cx="2346036" cy="480291"/>
          </a:xfrm>
          <a:prstGeom prst="roundRect">
            <a:avLst>
              <a:gd name="adj" fmla="val 22436"/>
            </a:avLst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print( ) function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C7F33A-29D4-456F-BD7E-C8B4E4C2965C}"/>
              </a:ext>
            </a:extLst>
          </p:cNvPr>
          <p:cNvSpPr txBox="1"/>
          <p:nvPr/>
        </p:nvSpPr>
        <p:spPr>
          <a:xfrm>
            <a:off x="1071419" y="2135922"/>
            <a:ext cx="33435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When you just put a variable in cell to see output, its known as 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raw output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DFCDA6E7-24F8-43FE-94E8-AA1C0F29140F}"/>
              </a:ext>
            </a:extLst>
          </p:cNvPr>
          <p:cNvSpPr/>
          <p:nvPr/>
        </p:nvSpPr>
        <p:spPr>
          <a:xfrm>
            <a:off x="4692074" y="1957392"/>
            <a:ext cx="3343563" cy="1321517"/>
          </a:xfrm>
          <a:prstGeom prst="roundRect">
            <a:avLst>
              <a:gd name="adj" fmla="val 3035"/>
            </a:avLst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C2F1B2A-333E-4566-B772-905367486F53}"/>
              </a:ext>
            </a:extLst>
          </p:cNvPr>
          <p:cNvSpPr txBox="1"/>
          <p:nvPr/>
        </p:nvSpPr>
        <p:spPr>
          <a:xfrm>
            <a:off x="4839855" y="2135922"/>
            <a:ext cx="33435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When we display output using </a:t>
            </a:r>
            <a:r>
              <a:rPr lang="en-US" b="1" dirty="0">
                <a:solidFill>
                  <a:srgbClr val="FF0000"/>
                </a:solidFill>
              </a:rPr>
              <a:t>print( ) 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function its called formatted output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7CE9E8DE-D564-42D0-A76B-A231877FD1C0}"/>
              </a:ext>
            </a:extLst>
          </p:cNvPr>
          <p:cNvSpPr/>
          <p:nvPr/>
        </p:nvSpPr>
        <p:spPr>
          <a:xfrm>
            <a:off x="8460510" y="1957392"/>
            <a:ext cx="3343563" cy="1321517"/>
          </a:xfrm>
          <a:prstGeom prst="roundRect">
            <a:avLst>
              <a:gd name="adj" fmla="val 3035"/>
            </a:avLst>
          </a:prstGeom>
          <a:solidFill>
            <a:srgbClr val="00B05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E2F39FA-EECC-48D6-85FD-7FFD137C3F63}"/>
              </a:ext>
            </a:extLst>
          </p:cNvPr>
          <p:cNvSpPr txBox="1"/>
          <p:nvPr/>
        </p:nvSpPr>
        <p:spPr>
          <a:xfrm>
            <a:off x="8589817" y="2012872"/>
            <a:ext cx="33435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So, to understand the program ourselves we can use both but to display information correctly we have to use 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print() 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function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24472E-588F-484F-A933-F667E9F80207}"/>
              </a:ext>
            </a:extLst>
          </p:cNvPr>
          <p:cNvSpPr txBox="1"/>
          <p:nvPr/>
        </p:nvSpPr>
        <p:spPr>
          <a:xfrm>
            <a:off x="923638" y="3643729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haroni" panose="02010803020104030203" pitchFamily="2" charset="-79"/>
                <a:cs typeface="Aharoni" panose="02010803020104030203" pitchFamily="2" charset="-79"/>
              </a:rPr>
              <a:t>Passing data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A9B39CE-624E-454F-904A-B0EFEBCF30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1294" y="3643729"/>
            <a:ext cx="3791856" cy="1997003"/>
          </a:xfrm>
          <a:prstGeom prst="rect">
            <a:avLst/>
          </a:prstGeom>
        </p:spPr>
      </p:pic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B2D02C20-C382-4238-A5E2-2E291ADB4853}"/>
              </a:ext>
            </a:extLst>
          </p:cNvPr>
          <p:cNvSpPr/>
          <p:nvPr/>
        </p:nvSpPr>
        <p:spPr>
          <a:xfrm>
            <a:off x="8309559" y="4492122"/>
            <a:ext cx="1859287" cy="313255"/>
          </a:xfrm>
          <a:prstGeom prst="roundRect">
            <a:avLst>
              <a:gd name="adj" fmla="val 6757"/>
            </a:avLst>
          </a:prstGeom>
          <a:solidFill>
            <a:schemeClr val="accent5"/>
          </a:soli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/>
              <a:t>‘Harry potter’</a:t>
            </a:r>
            <a:endParaRPr lang="en-US" sz="1600" b="1" dirty="0">
              <a:latin typeface="Cascadia Code PL" panose="020B0609020000020004" pitchFamily="49" charset="0"/>
              <a:cs typeface="Cascadia Code PL" panose="020B0609020000020004" pitchFamily="49" charset="0"/>
            </a:endParaRPr>
          </a:p>
        </p:txBody>
      </p:sp>
      <p:pic>
        <p:nvPicPr>
          <p:cNvPr id="32" name="Graphic 31" descr="Chevron arrows">
            <a:extLst>
              <a:ext uri="{FF2B5EF4-FFF2-40B4-BE49-F238E27FC236}">
                <a16:creationId xmlns:a16="http://schemas.microsoft.com/office/drawing/2014/main" id="{46B07EDB-65BE-45EC-8A7F-0B2F72F5FA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744729" y="4475954"/>
            <a:ext cx="332551" cy="332551"/>
          </a:xfrm>
          <a:prstGeom prst="rect">
            <a:avLst/>
          </a:prstGeom>
        </p:spPr>
      </p:pic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F60EDDA2-14DE-4629-BD1E-25AF8D62DC27}"/>
              </a:ext>
            </a:extLst>
          </p:cNvPr>
          <p:cNvSpPr/>
          <p:nvPr/>
        </p:nvSpPr>
        <p:spPr>
          <a:xfrm>
            <a:off x="8309559" y="4957127"/>
            <a:ext cx="1859287" cy="313255"/>
          </a:xfrm>
          <a:prstGeom prst="roundRect">
            <a:avLst>
              <a:gd name="adj" fmla="val 6757"/>
            </a:avLst>
          </a:prstGeom>
          <a:solidFill>
            <a:schemeClr val="accent5"/>
          </a:soli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/>
              <a:t>Harry potter</a:t>
            </a:r>
            <a:endParaRPr lang="en-US" sz="1600" b="1" dirty="0">
              <a:latin typeface="Cascadia Code PL" panose="020B0609020000020004" pitchFamily="49" charset="0"/>
              <a:cs typeface="Cascadia Code PL" panose="020B0609020000020004" pitchFamily="49" charset="0"/>
            </a:endParaRPr>
          </a:p>
        </p:txBody>
      </p:sp>
      <p:pic>
        <p:nvPicPr>
          <p:cNvPr id="37" name="Graphic 36" descr="Chevron arrows">
            <a:extLst>
              <a:ext uri="{FF2B5EF4-FFF2-40B4-BE49-F238E27FC236}">
                <a16:creationId xmlns:a16="http://schemas.microsoft.com/office/drawing/2014/main" id="{C6B778D4-8077-4ED9-9E9E-50D03EFEFE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744729" y="4940959"/>
            <a:ext cx="332551" cy="33255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2E47B04-6253-4298-98CF-260046D0F75B}"/>
              </a:ext>
            </a:extLst>
          </p:cNvPr>
          <p:cNvSpPr txBox="1"/>
          <p:nvPr/>
        </p:nvSpPr>
        <p:spPr>
          <a:xfrm>
            <a:off x="10401125" y="4938159"/>
            <a:ext cx="1402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Clean output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E04D28F-C3D3-4DCE-ACC1-B0B36C65E133}"/>
              </a:ext>
            </a:extLst>
          </p:cNvPr>
          <p:cNvSpPr txBox="1"/>
          <p:nvPr/>
        </p:nvSpPr>
        <p:spPr>
          <a:xfrm>
            <a:off x="914707" y="4069975"/>
            <a:ext cx="2666718" cy="12003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latin typeface="Agency FB" panose="020B0503020202020204" pitchFamily="34" charset="0"/>
              </a:rPr>
              <a:t>As you can see, we </a:t>
            </a:r>
            <a:r>
              <a:rPr lang="en-US">
                <a:latin typeface="Agency FB" panose="020B0503020202020204" pitchFamily="34" charset="0"/>
              </a:rPr>
              <a:t>can pass </a:t>
            </a:r>
            <a:r>
              <a:rPr lang="en-US" dirty="0">
                <a:latin typeface="Agency FB" panose="020B0503020202020204" pitchFamily="34" charset="0"/>
              </a:rPr>
              <a:t>variable in print. Also we can mix other datatypes in one  </a:t>
            </a:r>
            <a:r>
              <a:rPr lang="en-US" dirty="0">
                <a:solidFill>
                  <a:srgbClr val="FF0000"/>
                </a:solidFill>
                <a:latin typeface="Agency FB" panose="020B0503020202020204" pitchFamily="34" charset="0"/>
              </a:rPr>
              <a:t>print( )</a:t>
            </a:r>
            <a:r>
              <a:rPr lang="en-US" dirty="0">
                <a:latin typeface="Agency FB" panose="020B0503020202020204" pitchFamily="34" charset="0"/>
              </a:rPr>
              <a:t> function</a:t>
            </a:r>
          </a:p>
        </p:txBody>
      </p:sp>
    </p:spTree>
    <p:extLst>
      <p:ext uri="{BB962C8B-B14F-4D97-AF65-F5344CB8AC3E}">
        <p14:creationId xmlns:p14="http://schemas.microsoft.com/office/powerpoint/2010/main" val="18708506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mph" presetSubtype="12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5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3330">
                                          <p:val>
                                            <p:fltVal val="6.9747"/>
                                          </p:val>
                                        </p:tav>
                                        <p:tav tm="6660">
                                          <p:val>
                                            <p:fltVal val="12.1039"/>
                                          </p:val>
                                        </p:tav>
                                        <p:tav tm="9990">
                                          <p:val>
                                            <p:fltVal val="15.6713"/>
                                          </p:val>
                                        </p:tav>
                                        <p:tav tm="13320">
                                          <p:val>
                                            <p:fltVal val="17.9604"/>
                                          </p:val>
                                        </p:tav>
                                        <p:tav tm="16650">
                                          <p:val>
                                            <p:fltVal val="19.2548"/>
                                          </p:val>
                                        </p:tav>
                                        <p:tav tm="19970">
                                          <p:val>
                                            <p:fltVal val="19.8371"/>
                                          </p:val>
                                        </p:tav>
                                        <p:tav tm="23290">
                                          <p:val>
                                            <p:fltVal val="19.9936"/>
                                          </p:val>
                                        </p:tav>
                                        <p:tav tm="26620">
                                          <p:val>
                                            <p:fltVal val="19.9945"/>
                                          </p:val>
                                        </p:tav>
                                        <p:tav tm="29950">
                                          <p:val>
                                            <p:fltVal val="19.8447"/>
                                          </p:val>
                                        </p:tav>
                                        <p:tav tm="33280">
                                          <p:val>
                                            <p:fltVal val="19.2733"/>
                                          </p:val>
                                        </p:tav>
                                        <p:tav tm="36610">
                                          <p:val>
                                            <p:fltVal val="17.9968"/>
                                          </p:val>
                                        </p:tav>
                                        <p:tav tm="39940">
                                          <p:val>
                                            <p:fltVal val="15.7316"/>
                                          </p:val>
                                        </p:tav>
                                        <p:tav tm="43270">
                                          <p:val>
                                            <p:fltVal val="12.194"/>
                                          </p:val>
                                        </p:tav>
                                        <p:tav tm="46600">
                                          <p:val>
                                            <p:fltVal val="7.1005"/>
                                          </p:val>
                                        </p:tav>
                                        <p:tav tm="49930">
                                          <p:val>
                                            <p:fltVal val="0.1675"/>
                                          </p:val>
                                        </p:tav>
                                        <p:tav tm="53250">
                                          <p:val>
                                            <p:fltVal val="-6.8299"/>
                                          </p:val>
                                        </p:tav>
                                        <p:tav tm="56580">
                                          <p:val>
                                            <p:fltVal val="-12.0002"/>
                                          </p:val>
                                        </p:tav>
                                        <p:tav tm="59900">
                                          <p:val>
                                            <p:fltVal val="-15.593"/>
                                          </p:val>
                                        </p:tav>
                                        <p:tav tm="63220">
                                          <p:val>
                                            <p:fltVal val="-17.9075"/>
                                          </p:val>
                                        </p:tav>
                                        <p:tav tm="66540">
                                          <p:val>
                                            <p:fltVal val="-19.2249"/>
                                          </p:val>
                                        </p:tav>
                                        <p:tav tm="69870">
                                          <p:val>
                                            <p:fltVal val="-19.8271"/>
                                          </p:val>
                                        </p:tav>
                                        <p:tav tm="73190">
                                          <p:val>
                                            <p:fltVal val="-19.9924"/>
                                          </p:val>
                                        </p:tav>
                                        <p:tav tm="76510">
                                          <p:val>
                                            <p:fltVal val="-19.9955"/>
                                          </p:val>
                                        </p:tav>
                                        <p:tav tm="79830">
                                          <p:val>
                                            <p:fltVal val="-19.8557"/>
                                          </p:val>
                                        </p:tav>
                                        <p:tav tm="83160">
                                          <p:val>
                                            <p:fltVal val="-19.3045"/>
                                          </p:val>
                                        </p:tav>
                                        <p:tav tm="86480">
                                          <p:val>
                                            <p:fltVal val="-18.0634"/>
                                          </p:val>
                                        </p:tav>
                                        <p:tav tm="89800">
                                          <p:val>
                                            <p:fltVal val="-15.8505"/>
                                          </p:val>
                                        </p:tav>
                                        <p:tav tm="93120">
                                          <p:val>
                                            <p:fltVal val="-12.3847"/>
                                          </p:val>
                                        </p:tav>
                                        <p:tav tm="96450">
                                          <p:val>
                                            <p:fltVal val="-7.3674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9" grpId="0" animBg="1"/>
      <p:bldP spid="6" grpId="0" animBg="1"/>
      <p:bldP spid="3" grpId="0"/>
      <p:bldP spid="23" grpId="0" animBg="1"/>
      <p:bldP spid="24" grpId="0"/>
      <p:bldP spid="26" grpId="0" animBg="1"/>
      <p:bldP spid="27" grpId="0"/>
      <p:bldP spid="9" grpId="0"/>
      <p:bldP spid="30" grpId="0" animBg="1"/>
      <p:bldP spid="34" grpId="0" animBg="1"/>
      <p:bldP spid="11" grpId="0"/>
      <p:bldP spid="4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B70BCC-9CED-4E64-BB44-9764BC791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Formatting print</a:t>
            </a:r>
            <a:endParaRPr lang="en-US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CB12C4-0BAF-4ADA-AD20-6F91D87285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sz="1800" dirty="0"/>
              <a:t>Stage 1 | level 3 – Input &amp; Output 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5" name="3D Model 24" descr="Standard Chair">
                <a:extLst>
                  <a:ext uri="{FF2B5EF4-FFF2-40B4-BE49-F238E27FC236}">
                    <a16:creationId xmlns:a16="http://schemas.microsoft.com/office/drawing/2014/main" id="{73317746-C5DE-42A9-9D75-419F299CC632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88654" y="123773"/>
              <a:ext cx="526053" cy="1013692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526053" cy="1013692"/>
                    </a:xfrm>
                    <a:prstGeom prst="rect">
                      <a:avLst/>
                    </a:prstGeom>
                  </am3d:spPr>
                  <am3d:camera>
                    <am3d:pos x="0" y="0" z="5459624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868114" d="1000000"/>
                    <am3d:preTrans dx="0" dy="-18175081" dz="-1"/>
                    <am3d:scale>
                      <am3d:sx n="1000000" d="1000000"/>
                      <am3d:sy n="1000000" d="1000000"/>
                      <am3d:sz n="1000000" d="1000000"/>
                    </am3d:scale>
                    <am3d:rot ax="1075185" ay="2816953" az="779312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02214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5" name="3D Model 24" descr="Standard Chair">
                <a:extLst>
                  <a:ext uri="{FF2B5EF4-FFF2-40B4-BE49-F238E27FC236}">
                    <a16:creationId xmlns:a16="http://schemas.microsoft.com/office/drawing/2014/main" id="{73317746-C5DE-42A9-9D75-419F299CC63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8654" y="123773"/>
                <a:ext cx="526053" cy="1013692"/>
              </a:xfrm>
              <a:prstGeom prst="rect">
                <a:avLst/>
              </a:prstGeom>
            </p:spPr>
          </p:pic>
        </mc:Fallback>
      </mc:AlternateContent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AFEDBC5D-1711-450F-B358-AD9558D91D40}"/>
              </a:ext>
            </a:extLst>
          </p:cNvPr>
          <p:cNvSpPr/>
          <p:nvPr/>
        </p:nvSpPr>
        <p:spPr>
          <a:xfrm>
            <a:off x="1090506" y="523823"/>
            <a:ext cx="1994560" cy="502508"/>
          </a:xfrm>
          <a:prstGeom prst="roundRect">
            <a:avLst>
              <a:gd name="adj" fmla="val 50000"/>
            </a:avLst>
          </a:prstGeom>
          <a:solidFill>
            <a:srgbClr val="00B05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output</a:t>
            </a:r>
          </a:p>
        </p:txBody>
      </p: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CF351F6F-15A6-46B0-B07B-05472D060A94}"/>
              </a:ext>
            </a:extLst>
          </p:cNvPr>
          <p:cNvCxnSpPr>
            <a:cxnSpLocks/>
            <a:stCxn id="29" idx="2"/>
            <a:endCxn id="6" idx="1"/>
          </p:cNvCxnSpPr>
          <p:nvPr/>
        </p:nvCxnSpPr>
        <p:spPr>
          <a:xfrm rot="16200000" flipH="1">
            <a:off x="2090777" y="1023339"/>
            <a:ext cx="400050" cy="40603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2E4D2FC-E986-48A1-90C1-26F6A4FD1663}"/>
              </a:ext>
            </a:extLst>
          </p:cNvPr>
          <p:cNvSpPr/>
          <p:nvPr/>
        </p:nvSpPr>
        <p:spPr>
          <a:xfrm>
            <a:off x="2493819" y="1186235"/>
            <a:ext cx="2346036" cy="480291"/>
          </a:xfrm>
          <a:prstGeom prst="roundRect">
            <a:avLst>
              <a:gd name="adj" fmla="val 22436"/>
            </a:avLst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print( ) function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A481FE3-8871-4B6C-B914-BAF4913E12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4925" y="1823896"/>
            <a:ext cx="6396146" cy="2498722"/>
          </a:xfrm>
          <a:prstGeom prst="rect">
            <a:avLst/>
          </a:prstGeom>
        </p:spPr>
      </p:pic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96B3A79E-BFAE-46E0-BF5A-2DF43330F849}"/>
              </a:ext>
            </a:extLst>
          </p:cNvPr>
          <p:cNvSpPr/>
          <p:nvPr/>
        </p:nvSpPr>
        <p:spPr>
          <a:xfrm>
            <a:off x="7358214" y="2236123"/>
            <a:ext cx="1988986" cy="400050"/>
          </a:xfrm>
          <a:prstGeom prst="roundRect">
            <a:avLst>
              <a:gd name="adj" fmla="val 6757"/>
            </a:avLst>
          </a:prstGeom>
          <a:solidFill>
            <a:schemeClr val="accent5"/>
          </a:soli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/>
              <a:t>1 2 3 4</a:t>
            </a:r>
            <a:endParaRPr lang="en-US" sz="1600" b="1" dirty="0">
              <a:latin typeface="Cascadia Code PL" panose="020B0609020000020004" pitchFamily="49" charset="0"/>
              <a:cs typeface="Cascadia Code PL" panose="020B0609020000020004" pitchFamily="49" charset="0"/>
            </a:endParaRPr>
          </a:p>
        </p:txBody>
      </p:sp>
      <p:pic>
        <p:nvPicPr>
          <p:cNvPr id="31" name="Graphic 30" descr="Chevron arrows">
            <a:extLst>
              <a:ext uri="{FF2B5EF4-FFF2-40B4-BE49-F238E27FC236}">
                <a16:creationId xmlns:a16="http://schemas.microsoft.com/office/drawing/2014/main" id="{CCAFA10F-822E-43DA-B649-22C7971A0A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793384" y="2219955"/>
            <a:ext cx="424692" cy="424692"/>
          </a:xfrm>
          <a:prstGeom prst="rect">
            <a:avLst/>
          </a:prstGeom>
        </p:spPr>
      </p:pic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CE782338-F998-44F5-9DEA-DEBC3AB8B769}"/>
              </a:ext>
            </a:extLst>
          </p:cNvPr>
          <p:cNvSpPr/>
          <p:nvPr/>
        </p:nvSpPr>
        <p:spPr>
          <a:xfrm>
            <a:off x="7358214" y="2907633"/>
            <a:ext cx="1988986" cy="400050"/>
          </a:xfrm>
          <a:prstGeom prst="roundRect">
            <a:avLst>
              <a:gd name="adj" fmla="val 6757"/>
            </a:avLst>
          </a:prstGeom>
          <a:solidFill>
            <a:schemeClr val="accent5"/>
          </a:soli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/>
              <a:t>1*2*3*4</a:t>
            </a:r>
            <a:endParaRPr lang="en-US" sz="1600" b="1" dirty="0">
              <a:latin typeface="Cascadia Code PL" panose="020B0609020000020004" pitchFamily="49" charset="0"/>
              <a:cs typeface="Cascadia Code PL" panose="020B0609020000020004" pitchFamily="49" charset="0"/>
            </a:endParaRPr>
          </a:p>
        </p:txBody>
      </p:sp>
      <p:pic>
        <p:nvPicPr>
          <p:cNvPr id="35" name="Graphic 34" descr="Chevron arrows">
            <a:extLst>
              <a:ext uri="{FF2B5EF4-FFF2-40B4-BE49-F238E27FC236}">
                <a16:creationId xmlns:a16="http://schemas.microsoft.com/office/drawing/2014/main" id="{59E717EA-1374-4DDA-8248-4E1783EABA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793384" y="2891465"/>
            <a:ext cx="424692" cy="424692"/>
          </a:xfrm>
          <a:prstGeom prst="rect">
            <a:avLst/>
          </a:prstGeom>
        </p:spPr>
      </p:pic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5131D028-7907-401A-B73C-386FAA06E44F}"/>
              </a:ext>
            </a:extLst>
          </p:cNvPr>
          <p:cNvSpPr/>
          <p:nvPr/>
        </p:nvSpPr>
        <p:spPr>
          <a:xfrm>
            <a:off x="7358214" y="3523197"/>
            <a:ext cx="1988986" cy="400050"/>
          </a:xfrm>
          <a:prstGeom prst="roundRect">
            <a:avLst>
              <a:gd name="adj" fmla="val 6757"/>
            </a:avLst>
          </a:prstGeom>
          <a:solidFill>
            <a:schemeClr val="accent5"/>
          </a:soli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/>
              <a:t>1#2#3#4&amp;</a:t>
            </a:r>
            <a:endParaRPr lang="en-US" sz="1600" b="1" dirty="0">
              <a:latin typeface="Cascadia Code PL" panose="020B0609020000020004" pitchFamily="49" charset="0"/>
              <a:cs typeface="Cascadia Code PL" panose="020B0609020000020004" pitchFamily="49" charset="0"/>
            </a:endParaRPr>
          </a:p>
        </p:txBody>
      </p:sp>
      <p:pic>
        <p:nvPicPr>
          <p:cNvPr id="38" name="Graphic 37" descr="Chevron arrows">
            <a:extLst>
              <a:ext uri="{FF2B5EF4-FFF2-40B4-BE49-F238E27FC236}">
                <a16:creationId xmlns:a16="http://schemas.microsoft.com/office/drawing/2014/main" id="{EE371028-80DF-4033-9E52-0E5E58568A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793384" y="3507029"/>
            <a:ext cx="424692" cy="424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8328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mph" presetSubtype="12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5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3330">
                                          <p:val>
                                            <p:fltVal val="6.9747"/>
                                          </p:val>
                                        </p:tav>
                                        <p:tav tm="6660">
                                          <p:val>
                                            <p:fltVal val="12.1039"/>
                                          </p:val>
                                        </p:tav>
                                        <p:tav tm="9990">
                                          <p:val>
                                            <p:fltVal val="15.6713"/>
                                          </p:val>
                                        </p:tav>
                                        <p:tav tm="13320">
                                          <p:val>
                                            <p:fltVal val="17.9604"/>
                                          </p:val>
                                        </p:tav>
                                        <p:tav tm="16650">
                                          <p:val>
                                            <p:fltVal val="19.2548"/>
                                          </p:val>
                                        </p:tav>
                                        <p:tav tm="19970">
                                          <p:val>
                                            <p:fltVal val="19.8371"/>
                                          </p:val>
                                        </p:tav>
                                        <p:tav tm="23290">
                                          <p:val>
                                            <p:fltVal val="19.9936"/>
                                          </p:val>
                                        </p:tav>
                                        <p:tav tm="26620">
                                          <p:val>
                                            <p:fltVal val="19.9945"/>
                                          </p:val>
                                        </p:tav>
                                        <p:tav tm="29950">
                                          <p:val>
                                            <p:fltVal val="19.8447"/>
                                          </p:val>
                                        </p:tav>
                                        <p:tav tm="33280">
                                          <p:val>
                                            <p:fltVal val="19.2733"/>
                                          </p:val>
                                        </p:tav>
                                        <p:tav tm="36610">
                                          <p:val>
                                            <p:fltVal val="17.9968"/>
                                          </p:val>
                                        </p:tav>
                                        <p:tav tm="39940">
                                          <p:val>
                                            <p:fltVal val="15.7316"/>
                                          </p:val>
                                        </p:tav>
                                        <p:tav tm="43270">
                                          <p:val>
                                            <p:fltVal val="12.194"/>
                                          </p:val>
                                        </p:tav>
                                        <p:tav tm="46600">
                                          <p:val>
                                            <p:fltVal val="7.1005"/>
                                          </p:val>
                                        </p:tav>
                                        <p:tav tm="49930">
                                          <p:val>
                                            <p:fltVal val="0.1675"/>
                                          </p:val>
                                        </p:tav>
                                        <p:tav tm="53250">
                                          <p:val>
                                            <p:fltVal val="-6.8299"/>
                                          </p:val>
                                        </p:tav>
                                        <p:tav tm="56580">
                                          <p:val>
                                            <p:fltVal val="-12.0002"/>
                                          </p:val>
                                        </p:tav>
                                        <p:tav tm="59900">
                                          <p:val>
                                            <p:fltVal val="-15.593"/>
                                          </p:val>
                                        </p:tav>
                                        <p:tav tm="63220">
                                          <p:val>
                                            <p:fltVal val="-17.9075"/>
                                          </p:val>
                                        </p:tav>
                                        <p:tav tm="66540">
                                          <p:val>
                                            <p:fltVal val="-19.2249"/>
                                          </p:val>
                                        </p:tav>
                                        <p:tav tm="69870">
                                          <p:val>
                                            <p:fltVal val="-19.8271"/>
                                          </p:val>
                                        </p:tav>
                                        <p:tav tm="73190">
                                          <p:val>
                                            <p:fltVal val="-19.9924"/>
                                          </p:val>
                                        </p:tav>
                                        <p:tav tm="76510">
                                          <p:val>
                                            <p:fltVal val="-19.9955"/>
                                          </p:val>
                                        </p:tav>
                                        <p:tav tm="79830">
                                          <p:val>
                                            <p:fltVal val="-19.8557"/>
                                          </p:val>
                                        </p:tav>
                                        <p:tav tm="83160">
                                          <p:val>
                                            <p:fltVal val="-19.3045"/>
                                          </p:val>
                                        </p:tav>
                                        <p:tav tm="86480">
                                          <p:val>
                                            <p:fltVal val="-18.0634"/>
                                          </p:val>
                                        </p:tav>
                                        <p:tav tm="89800">
                                          <p:val>
                                            <p:fltVal val="-15.8505"/>
                                          </p:val>
                                        </p:tav>
                                        <p:tav tm="93120">
                                          <p:val>
                                            <p:fltVal val="-12.3847"/>
                                          </p:val>
                                        </p:tav>
                                        <p:tav tm="96450">
                                          <p:val>
                                            <p:fltVal val="-7.3674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6" grpId="0" animBg="1"/>
      <p:bldP spid="28" grpId="0" animBg="1"/>
      <p:bldP spid="33" grpId="0" animBg="1"/>
      <p:bldP spid="3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82C8FB-421A-4D65-A115-39DED845F7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909" y="1622918"/>
            <a:ext cx="4560166" cy="21398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5B70BCC-9CED-4E64-BB44-9764BC791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Formatting print</a:t>
            </a:r>
            <a:endParaRPr lang="en-US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CB12C4-0BAF-4ADA-AD20-6F91D87285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sz="1800" dirty="0"/>
              <a:t>Stage 1 | level 3 – Input &amp; Output 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5" name="3D Model 24" descr="Standard Chair">
                <a:extLst>
                  <a:ext uri="{FF2B5EF4-FFF2-40B4-BE49-F238E27FC236}">
                    <a16:creationId xmlns:a16="http://schemas.microsoft.com/office/drawing/2014/main" id="{73317746-C5DE-42A9-9D75-419F299CC632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88654" y="123773"/>
              <a:ext cx="526053" cy="1013692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526053" cy="1013692"/>
                    </a:xfrm>
                    <a:prstGeom prst="rect">
                      <a:avLst/>
                    </a:prstGeom>
                  </am3d:spPr>
                  <am3d:camera>
                    <am3d:pos x="0" y="0" z="5459624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868114" d="1000000"/>
                    <am3d:preTrans dx="0" dy="-18175081" dz="-1"/>
                    <am3d:scale>
                      <am3d:sx n="1000000" d="1000000"/>
                      <am3d:sy n="1000000" d="1000000"/>
                      <am3d:sz n="1000000" d="1000000"/>
                    </am3d:scale>
                    <am3d:rot ax="1075185" ay="2816953" az="779312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02214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5" name="3D Model 24" descr="Standard Chair">
                <a:extLst>
                  <a:ext uri="{FF2B5EF4-FFF2-40B4-BE49-F238E27FC236}">
                    <a16:creationId xmlns:a16="http://schemas.microsoft.com/office/drawing/2014/main" id="{73317746-C5DE-42A9-9D75-419F299CC63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88654" y="123773"/>
                <a:ext cx="526053" cy="1013692"/>
              </a:xfrm>
              <a:prstGeom prst="rect">
                <a:avLst/>
              </a:prstGeom>
            </p:spPr>
          </p:pic>
        </mc:Fallback>
      </mc:AlternateContent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AFEDBC5D-1711-450F-B358-AD9558D91D40}"/>
              </a:ext>
            </a:extLst>
          </p:cNvPr>
          <p:cNvSpPr/>
          <p:nvPr/>
        </p:nvSpPr>
        <p:spPr>
          <a:xfrm>
            <a:off x="1090506" y="523823"/>
            <a:ext cx="1994560" cy="502508"/>
          </a:xfrm>
          <a:prstGeom prst="roundRect">
            <a:avLst>
              <a:gd name="adj" fmla="val 50000"/>
            </a:avLst>
          </a:prstGeom>
          <a:solidFill>
            <a:srgbClr val="00B05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output</a:t>
            </a:r>
          </a:p>
        </p:txBody>
      </p: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CF351F6F-15A6-46B0-B07B-05472D060A94}"/>
              </a:ext>
            </a:extLst>
          </p:cNvPr>
          <p:cNvCxnSpPr>
            <a:cxnSpLocks/>
            <a:stCxn id="29" idx="2"/>
            <a:endCxn id="6" idx="1"/>
          </p:cNvCxnSpPr>
          <p:nvPr/>
        </p:nvCxnSpPr>
        <p:spPr>
          <a:xfrm rot="16200000" flipH="1">
            <a:off x="2090777" y="1023339"/>
            <a:ext cx="400050" cy="40603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2E4D2FC-E986-48A1-90C1-26F6A4FD1663}"/>
              </a:ext>
            </a:extLst>
          </p:cNvPr>
          <p:cNvSpPr/>
          <p:nvPr/>
        </p:nvSpPr>
        <p:spPr>
          <a:xfrm>
            <a:off x="2493819" y="1186235"/>
            <a:ext cx="2346036" cy="480291"/>
          </a:xfrm>
          <a:prstGeom prst="roundRect">
            <a:avLst>
              <a:gd name="adj" fmla="val 22436"/>
            </a:avLst>
          </a:prstGeom>
          <a:solidFill>
            <a:srgbClr val="FF616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Output formatting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D1277C1-2EFF-47DA-B93B-ACF94EFDC590}"/>
              </a:ext>
            </a:extLst>
          </p:cNvPr>
          <p:cNvSpPr txBox="1"/>
          <p:nvPr/>
        </p:nvSpPr>
        <p:spPr>
          <a:xfrm>
            <a:off x="6283036" y="1282702"/>
            <a:ext cx="28332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3D4251"/>
                </a:solidFill>
                <a:effectLst/>
                <a:latin typeface="Lora"/>
              </a:rPr>
              <a:t>formatting?</a:t>
            </a:r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5D044BD-9D31-434B-BA18-E338527EF0D4}"/>
              </a:ext>
            </a:extLst>
          </p:cNvPr>
          <p:cNvSpPr/>
          <p:nvPr/>
        </p:nvSpPr>
        <p:spPr>
          <a:xfrm>
            <a:off x="6283036" y="1666526"/>
            <a:ext cx="5170055" cy="119149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E57F782-0655-46E4-B1E1-9DDD902466D2}"/>
              </a:ext>
            </a:extLst>
          </p:cNvPr>
          <p:cNvSpPr txBox="1"/>
          <p:nvPr/>
        </p:nvSpPr>
        <p:spPr>
          <a:xfrm>
            <a:off x="6406157" y="1746358"/>
            <a:ext cx="504693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FF616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Attractively designing your string using formatting techniques provided by the particular programming language.</a:t>
            </a:r>
            <a:endParaRPr lang="en-US" sz="2000" dirty="0">
              <a:solidFill>
                <a:srgbClr val="0070C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5B541E4-7AEE-41CB-AFBB-29A0C6B5C5D5}"/>
              </a:ext>
            </a:extLst>
          </p:cNvPr>
          <p:cNvSpPr/>
          <p:nvPr/>
        </p:nvSpPr>
        <p:spPr>
          <a:xfrm>
            <a:off x="6283036" y="2942660"/>
            <a:ext cx="5170055" cy="78771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16792EF-458A-49FC-8994-7A1F7A520ED0}"/>
              </a:ext>
            </a:extLst>
          </p:cNvPr>
          <p:cNvSpPr txBox="1"/>
          <p:nvPr/>
        </p:nvSpPr>
        <p:spPr>
          <a:xfrm>
            <a:off x="6406157" y="3022491"/>
            <a:ext cx="504693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FF616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We have different string formatting techniques in Python.</a:t>
            </a:r>
            <a:endParaRPr lang="en-US" sz="2000" dirty="0">
              <a:solidFill>
                <a:srgbClr val="0070C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13727FC-55B3-4922-A386-998C8138FEA6}"/>
              </a:ext>
            </a:extLst>
          </p:cNvPr>
          <p:cNvSpPr/>
          <p:nvPr/>
        </p:nvSpPr>
        <p:spPr>
          <a:xfrm>
            <a:off x="6283036" y="3836653"/>
            <a:ext cx="5170055" cy="1104802"/>
          </a:xfrm>
          <a:prstGeom prst="rect">
            <a:avLst/>
          </a:prstGeom>
          <a:ln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D718469-1120-4CA9-A801-D4A6EB0F0FF9}"/>
              </a:ext>
            </a:extLst>
          </p:cNvPr>
          <p:cNvSpPr txBox="1"/>
          <p:nvPr/>
        </p:nvSpPr>
        <p:spPr>
          <a:xfrm>
            <a:off x="6406157" y="3916484"/>
            <a:ext cx="504693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the new f-string formatting technique, is the best way to format output. There are older techniques that we will discuss later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F2A7774-E967-4CD8-83F6-0848AA9FA6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8353" y="3959305"/>
            <a:ext cx="5387646" cy="2021670"/>
          </a:xfrm>
          <a:prstGeom prst="rect">
            <a:avLst/>
          </a:prstGeom>
        </p:spPr>
      </p:pic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6034ABA4-8980-44E9-AEC8-6844AB56652A}"/>
              </a:ext>
            </a:extLst>
          </p:cNvPr>
          <p:cNvSpPr/>
          <p:nvPr/>
        </p:nvSpPr>
        <p:spPr>
          <a:xfrm>
            <a:off x="2696356" y="3448121"/>
            <a:ext cx="2741970" cy="400050"/>
          </a:xfrm>
          <a:prstGeom prst="roundRect">
            <a:avLst>
              <a:gd name="adj" fmla="val 6757"/>
            </a:avLst>
          </a:prstGeom>
          <a:solidFill>
            <a:schemeClr val="accent5"/>
          </a:soli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 err="1"/>
              <a:t>i</a:t>
            </a:r>
            <a:r>
              <a:rPr lang="en-US" sz="1600" b="1" dirty="0"/>
              <a:t> will purchase 10 fruit today </a:t>
            </a:r>
            <a:endParaRPr lang="en-US" sz="1600" b="1" dirty="0">
              <a:latin typeface="Cascadia Code PL" panose="020B0609020000020004" pitchFamily="49" charset="0"/>
              <a:cs typeface="Cascadia Code PL" panose="020B0609020000020004" pitchFamily="49" charset="0"/>
            </a:endParaRPr>
          </a:p>
        </p:txBody>
      </p:sp>
      <p:pic>
        <p:nvPicPr>
          <p:cNvPr id="39" name="Graphic 38" descr="Chevron arrows">
            <a:extLst>
              <a:ext uri="{FF2B5EF4-FFF2-40B4-BE49-F238E27FC236}">
                <a16:creationId xmlns:a16="http://schemas.microsoft.com/office/drawing/2014/main" id="{4968A850-BDD0-497F-9223-54674F252BB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271664" y="3376434"/>
            <a:ext cx="424692" cy="424692"/>
          </a:xfrm>
          <a:prstGeom prst="rect">
            <a:avLst/>
          </a:prstGeom>
        </p:spPr>
      </p:pic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837E6983-D152-4B2B-B78E-F0F7C77DA96D}"/>
              </a:ext>
            </a:extLst>
          </p:cNvPr>
          <p:cNvSpPr/>
          <p:nvPr/>
        </p:nvSpPr>
        <p:spPr>
          <a:xfrm>
            <a:off x="6406156" y="5342344"/>
            <a:ext cx="3753843" cy="400050"/>
          </a:xfrm>
          <a:prstGeom prst="roundRect">
            <a:avLst>
              <a:gd name="adj" fmla="val 6757"/>
            </a:avLst>
          </a:prstGeom>
          <a:solidFill>
            <a:schemeClr val="accent5"/>
          </a:soli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/>
              <a:t>digipodium is an Educational company.</a:t>
            </a:r>
            <a:endParaRPr lang="en-US" sz="1600" b="1" dirty="0">
              <a:latin typeface="Cascadia Code PL" panose="020B0609020000020004" pitchFamily="49" charset="0"/>
              <a:cs typeface="Cascadia Code PL" panose="020B0609020000020004" pitchFamily="49" charset="0"/>
            </a:endParaRPr>
          </a:p>
        </p:txBody>
      </p:sp>
      <p:pic>
        <p:nvPicPr>
          <p:cNvPr id="41" name="Graphic 40" descr="Chevron arrows">
            <a:extLst>
              <a:ext uri="{FF2B5EF4-FFF2-40B4-BE49-F238E27FC236}">
                <a16:creationId xmlns:a16="http://schemas.microsoft.com/office/drawing/2014/main" id="{FE1FCCDE-E64C-441C-8D6D-E5E657514F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937592" y="5342344"/>
            <a:ext cx="424692" cy="424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302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mph" presetSubtype="12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5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3330">
                                          <p:val>
                                            <p:fltVal val="6.9747"/>
                                          </p:val>
                                        </p:tav>
                                        <p:tav tm="6660">
                                          <p:val>
                                            <p:fltVal val="12.1039"/>
                                          </p:val>
                                        </p:tav>
                                        <p:tav tm="9990">
                                          <p:val>
                                            <p:fltVal val="15.6713"/>
                                          </p:val>
                                        </p:tav>
                                        <p:tav tm="13320">
                                          <p:val>
                                            <p:fltVal val="17.9604"/>
                                          </p:val>
                                        </p:tav>
                                        <p:tav tm="16650">
                                          <p:val>
                                            <p:fltVal val="19.2548"/>
                                          </p:val>
                                        </p:tav>
                                        <p:tav tm="19970">
                                          <p:val>
                                            <p:fltVal val="19.8371"/>
                                          </p:val>
                                        </p:tav>
                                        <p:tav tm="23290">
                                          <p:val>
                                            <p:fltVal val="19.9936"/>
                                          </p:val>
                                        </p:tav>
                                        <p:tav tm="26620">
                                          <p:val>
                                            <p:fltVal val="19.9945"/>
                                          </p:val>
                                        </p:tav>
                                        <p:tav tm="29950">
                                          <p:val>
                                            <p:fltVal val="19.8447"/>
                                          </p:val>
                                        </p:tav>
                                        <p:tav tm="33280">
                                          <p:val>
                                            <p:fltVal val="19.2733"/>
                                          </p:val>
                                        </p:tav>
                                        <p:tav tm="36610">
                                          <p:val>
                                            <p:fltVal val="17.9968"/>
                                          </p:val>
                                        </p:tav>
                                        <p:tav tm="39940">
                                          <p:val>
                                            <p:fltVal val="15.7316"/>
                                          </p:val>
                                        </p:tav>
                                        <p:tav tm="43270">
                                          <p:val>
                                            <p:fltVal val="12.194"/>
                                          </p:val>
                                        </p:tav>
                                        <p:tav tm="46600">
                                          <p:val>
                                            <p:fltVal val="7.1005"/>
                                          </p:val>
                                        </p:tav>
                                        <p:tav tm="49930">
                                          <p:val>
                                            <p:fltVal val="0.1675"/>
                                          </p:val>
                                        </p:tav>
                                        <p:tav tm="53250">
                                          <p:val>
                                            <p:fltVal val="-6.8299"/>
                                          </p:val>
                                        </p:tav>
                                        <p:tav tm="56580">
                                          <p:val>
                                            <p:fltVal val="-12.0002"/>
                                          </p:val>
                                        </p:tav>
                                        <p:tav tm="59900">
                                          <p:val>
                                            <p:fltVal val="-15.593"/>
                                          </p:val>
                                        </p:tav>
                                        <p:tav tm="63220">
                                          <p:val>
                                            <p:fltVal val="-17.9075"/>
                                          </p:val>
                                        </p:tav>
                                        <p:tav tm="66540">
                                          <p:val>
                                            <p:fltVal val="-19.2249"/>
                                          </p:val>
                                        </p:tav>
                                        <p:tav tm="69870">
                                          <p:val>
                                            <p:fltVal val="-19.8271"/>
                                          </p:val>
                                        </p:tav>
                                        <p:tav tm="73190">
                                          <p:val>
                                            <p:fltVal val="-19.9924"/>
                                          </p:val>
                                        </p:tav>
                                        <p:tav tm="76510">
                                          <p:val>
                                            <p:fltVal val="-19.9955"/>
                                          </p:val>
                                        </p:tav>
                                        <p:tav tm="79830">
                                          <p:val>
                                            <p:fltVal val="-19.8557"/>
                                          </p:val>
                                        </p:tav>
                                        <p:tav tm="83160">
                                          <p:val>
                                            <p:fltVal val="-19.3045"/>
                                          </p:val>
                                        </p:tav>
                                        <p:tav tm="86480">
                                          <p:val>
                                            <p:fltVal val="-18.0634"/>
                                          </p:val>
                                        </p:tav>
                                        <p:tav tm="89800">
                                          <p:val>
                                            <p:fltVal val="-15.8505"/>
                                          </p:val>
                                        </p:tav>
                                        <p:tav tm="93120">
                                          <p:val>
                                            <p:fltVal val="-12.3847"/>
                                          </p:val>
                                        </p:tav>
                                        <p:tav tm="96450">
                                          <p:val>
                                            <p:fltVal val="-7.3674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6" grpId="0" animBg="1"/>
      <p:bldP spid="19" grpId="0" animBg="1"/>
      <p:bldP spid="20" grpId="0"/>
      <p:bldP spid="26" grpId="0" animBg="1"/>
      <p:bldP spid="27" grpId="0"/>
      <p:bldP spid="32" grpId="0" animBg="1"/>
      <p:bldP spid="34" grpId="0"/>
      <p:bldP spid="37" grpId="0" animBg="1"/>
      <p:bldP spid="4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BEFEBF52-F8C4-4589-8174-2418D33CB43D}"/>
              </a:ext>
            </a:extLst>
          </p:cNvPr>
          <p:cNvSpPr/>
          <p:nvPr/>
        </p:nvSpPr>
        <p:spPr>
          <a:xfrm>
            <a:off x="0" y="0"/>
            <a:ext cx="12192000" cy="60166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500" b="1" dirty="0">
                <a:solidFill>
                  <a:schemeClr val="accent5">
                    <a:lumMod val="75000"/>
                  </a:schemeClr>
                </a:solidFill>
              </a:rPr>
              <a:t>Try coding</a:t>
            </a:r>
            <a:endParaRPr lang="en-US" sz="4000" dirty="0">
              <a:solidFill>
                <a:sysClr val="windowText" lastClr="000000"/>
              </a:solidFill>
            </a:endParaRPr>
          </a:p>
        </p:txBody>
      </p:sp>
      <p:sp>
        <p:nvSpPr>
          <p:cNvPr id="28" name="Footer Placeholder 27">
            <a:extLst>
              <a:ext uri="{FF2B5EF4-FFF2-40B4-BE49-F238E27FC236}">
                <a16:creationId xmlns:a16="http://schemas.microsoft.com/office/drawing/2014/main" id="{13817E94-0179-438E-BF78-D82EFFFE37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sz="1600" dirty="0"/>
              <a:t>Stage 1 | level 3 – Output &amp; Input</a:t>
            </a:r>
          </a:p>
        </p:txBody>
      </p:sp>
    </p:spTree>
    <p:extLst>
      <p:ext uri="{BB962C8B-B14F-4D97-AF65-F5344CB8AC3E}">
        <p14:creationId xmlns:p14="http://schemas.microsoft.com/office/powerpoint/2010/main" val="41125708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952ADD-D62E-40C4-B0A7-E1F12692FB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sz="1600" dirty="0"/>
              <a:t>Stage 1 | level 3 – Output &amp; Input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C82238E-059B-4AE3-83B5-3675E1426461}"/>
              </a:ext>
            </a:extLst>
          </p:cNvPr>
          <p:cNvSpPr/>
          <p:nvPr/>
        </p:nvSpPr>
        <p:spPr>
          <a:xfrm>
            <a:off x="-11195" y="0"/>
            <a:ext cx="12203195" cy="64092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900" b="1" dirty="0">
                <a:latin typeface="Aharoni" panose="02010803020104030203" pitchFamily="2" charset="-79"/>
                <a:cs typeface="Aharoni" panose="02010803020104030203" pitchFamily="2" charset="-79"/>
              </a:rPr>
              <a:t>THE END</a:t>
            </a:r>
          </a:p>
        </p:txBody>
      </p:sp>
    </p:spTree>
    <p:extLst>
      <p:ext uri="{BB962C8B-B14F-4D97-AF65-F5344CB8AC3E}">
        <p14:creationId xmlns:p14="http://schemas.microsoft.com/office/powerpoint/2010/main" val="33908912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B70BCC-9CED-4E64-BB44-9764BC791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 &amp; Output in </a:t>
            </a:r>
            <a:r>
              <a:rPr lang="en-US" sz="2000" dirty="0"/>
              <a:t>python</a:t>
            </a:r>
            <a:endParaRPr lang="en-US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CB12C4-0BAF-4ADA-AD20-6F91D87285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sz="1800" dirty="0"/>
              <a:t>Stage 1 | level 3 – Input &amp; Output 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4" name="3D Model 23" descr="Stack Of Logs">
                <a:extLst>
                  <a:ext uri="{FF2B5EF4-FFF2-40B4-BE49-F238E27FC236}">
                    <a16:creationId xmlns:a16="http://schemas.microsoft.com/office/drawing/2014/main" id="{33D6F70C-31A8-41F6-BCCC-C54D3BABBF6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34794378"/>
                  </p:ext>
                </p:extLst>
              </p:nvPr>
            </p:nvGraphicFramePr>
            <p:xfrm>
              <a:off x="2035355" y="781592"/>
              <a:ext cx="1994560" cy="2125350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994560" cy="2125350"/>
                    </a:xfrm>
                    <a:prstGeom prst="rect">
                      <a:avLst/>
                    </a:prstGeom>
                  </am3d:spPr>
                  <am3d:camera>
                    <am3d:pos x="0" y="0" z="6845726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478474" d="1000000"/>
                    <am3d:preTrans dx="1116466" dy="-11557697" dz="860427"/>
                    <am3d:scale>
                      <am3d:sx n="1000000" d="1000000"/>
                      <am3d:sy n="1000000" d="1000000"/>
                      <am3d:sz n="1000000" d="1000000"/>
                    </am3d:scale>
                    <am3d:rot ax="8544014" ay="1593501" az="9616224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47848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4" name="3D Model 23" descr="Stack Of Logs">
                <a:extLst>
                  <a:ext uri="{FF2B5EF4-FFF2-40B4-BE49-F238E27FC236}">
                    <a16:creationId xmlns:a16="http://schemas.microsoft.com/office/drawing/2014/main" id="{33D6F70C-31A8-41F6-BCCC-C54D3BABBF6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35355" y="781592"/>
                <a:ext cx="1994560" cy="21253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5" name="3D Model 24" descr="Standard Chair">
                <a:extLst>
                  <a:ext uri="{FF2B5EF4-FFF2-40B4-BE49-F238E27FC236}">
                    <a16:creationId xmlns:a16="http://schemas.microsoft.com/office/drawing/2014/main" id="{73317746-C5DE-42A9-9D75-419F299CC63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74461339"/>
                  </p:ext>
                </p:extLst>
              </p:nvPr>
            </p:nvGraphicFramePr>
            <p:xfrm>
              <a:off x="8822827" y="651975"/>
              <a:ext cx="1333818" cy="2675478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333818" cy="2675478"/>
                    </a:xfrm>
                    <a:prstGeom prst="rect">
                      <a:avLst/>
                    </a:prstGeom>
                  </am3d:spPr>
                  <am3d:camera>
                    <am3d:pos x="0" y="0" z="5459624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868114" d="1000000"/>
                    <am3d:preTrans dx="0" dy="-18175081" dz="-1"/>
                    <am3d:scale>
                      <am3d:sx n="1000000" d="1000000"/>
                      <am3d:sy n="1000000" d="1000000"/>
                      <am3d:sz n="1000000" d="1000000"/>
                    </am3d:scale>
                    <am3d:rot ax="1200000" ay="1800000" az="600000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271994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5" name="3D Model 24" descr="Standard Chair">
                <a:extLst>
                  <a:ext uri="{FF2B5EF4-FFF2-40B4-BE49-F238E27FC236}">
                    <a16:creationId xmlns:a16="http://schemas.microsoft.com/office/drawing/2014/main" id="{73317746-C5DE-42A9-9D75-419F299CC63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822827" y="651975"/>
                <a:ext cx="1333818" cy="2675478"/>
              </a:xfrm>
              <a:prstGeom prst="rect">
                <a:avLst/>
              </a:prstGeom>
            </p:spPr>
          </p:pic>
        </mc:Fallback>
      </mc:AlternateContent>
      <p:sp>
        <p:nvSpPr>
          <p:cNvPr id="26" name="Arrow: Right 25">
            <a:extLst>
              <a:ext uri="{FF2B5EF4-FFF2-40B4-BE49-F238E27FC236}">
                <a16:creationId xmlns:a16="http://schemas.microsoft.com/office/drawing/2014/main" id="{75CC4827-80C8-4D40-83FD-162624501C7B}"/>
              </a:ext>
            </a:extLst>
          </p:cNvPr>
          <p:cNvSpPr/>
          <p:nvPr/>
        </p:nvSpPr>
        <p:spPr>
          <a:xfrm>
            <a:off x="4664464" y="1561347"/>
            <a:ext cx="3212756" cy="856735"/>
          </a:xfrm>
          <a:prstGeom prst="rightArrow">
            <a:avLst/>
          </a:prstGeom>
          <a:solidFill>
            <a:srgbClr val="A77C4C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????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076300C-9777-47F2-99C9-EE988D084DDB}"/>
              </a:ext>
            </a:extLst>
          </p:cNvPr>
          <p:cNvSpPr/>
          <p:nvPr/>
        </p:nvSpPr>
        <p:spPr>
          <a:xfrm>
            <a:off x="0" y="3502716"/>
            <a:ext cx="12192000" cy="25237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33A524BD-5DEF-455A-911B-F661AAB6454E}"/>
              </a:ext>
            </a:extLst>
          </p:cNvPr>
          <p:cNvSpPr/>
          <p:nvPr/>
        </p:nvSpPr>
        <p:spPr>
          <a:xfrm>
            <a:off x="1994560" y="4469027"/>
            <a:ext cx="1994560" cy="502508"/>
          </a:xfrm>
          <a:prstGeom prst="roundRect">
            <a:avLst>
              <a:gd name="adj" fmla="val 50000"/>
            </a:avLst>
          </a:prstGeom>
          <a:solidFill>
            <a:srgbClr val="00B05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Input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AFEDBC5D-1711-450F-B358-AD9558D91D40}"/>
              </a:ext>
            </a:extLst>
          </p:cNvPr>
          <p:cNvSpPr/>
          <p:nvPr/>
        </p:nvSpPr>
        <p:spPr>
          <a:xfrm>
            <a:off x="8578113" y="4469027"/>
            <a:ext cx="1994560" cy="502508"/>
          </a:xfrm>
          <a:prstGeom prst="roundRect">
            <a:avLst>
              <a:gd name="adj" fmla="val 50000"/>
            </a:avLst>
          </a:prstGeom>
          <a:solidFill>
            <a:srgbClr val="00B05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output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659F64BF-1BF0-4C8A-B3BB-A45B093E4AAC}"/>
              </a:ext>
            </a:extLst>
          </p:cNvPr>
          <p:cNvSpPr/>
          <p:nvPr/>
        </p:nvSpPr>
        <p:spPr>
          <a:xfrm>
            <a:off x="5434617" y="3878153"/>
            <a:ext cx="1672450" cy="1672450"/>
          </a:xfrm>
          <a:prstGeom prst="ellipse">
            <a:avLst/>
          </a:prstGeom>
          <a:solidFill>
            <a:srgbClr val="2E75B6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Process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596A058-F7B0-4D09-AD07-948461408FEC}"/>
              </a:ext>
            </a:extLst>
          </p:cNvPr>
          <p:cNvCxnSpPr>
            <a:stCxn id="28" idx="3"/>
            <a:endCxn id="30" idx="2"/>
          </p:cNvCxnSpPr>
          <p:nvPr/>
        </p:nvCxnSpPr>
        <p:spPr>
          <a:xfrm flipV="1">
            <a:off x="3989120" y="4714378"/>
            <a:ext cx="1445497" cy="5903"/>
          </a:xfrm>
          <a:prstGeom prst="straightConnector1">
            <a:avLst/>
          </a:prstGeom>
          <a:ln w="7620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81EE108-B67F-4A49-BE9B-482A6A8CFC8F}"/>
              </a:ext>
            </a:extLst>
          </p:cNvPr>
          <p:cNvCxnSpPr>
            <a:stCxn id="30" idx="6"/>
            <a:endCxn id="29" idx="1"/>
          </p:cNvCxnSpPr>
          <p:nvPr/>
        </p:nvCxnSpPr>
        <p:spPr>
          <a:xfrm>
            <a:off x="7107067" y="4714378"/>
            <a:ext cx="1471046" cy="5903"/>
          </a:xfrm>
          <a:prstGeom prst="straightConnector1">
            <a:avLst/>
          </a:prstGeom>
          <a:ln w="7620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7A7774C1-8076-439B-B6D8-333A27EEDB64}"/>
              </a:ext>
            </a:extLst>
          </p:cNvPr>
          <p:cNvSpPr txBox="1"/>
          <p:nvPr/>
        </p:nvSpPr>
        <p:spPr>
          <a:xfrm>
            <a:off x="3805881" y="3254307"/>
            <a:ext cx="4714567" cy="461665"/>
          </a:xfrm>
          <a:prstGeom prst="rect">
            <a:avLst/>
          </a:prstGeom>
          <a:solidFill>
            <a:srgbClr val="F2F2F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Diagrammatic representation</a:t>
            </a:r>
          </a:p>
        </p:txBody>
      </p:sp>
    </p:spTree>
    <p:extLst>
      <p:ext uri="{BB962C8B-B14F-4D97-AF65-F5344CB8AC3E}">
        <p14:creationId xmlns:p14="http://schemas.microsoft.com/office/powerpoint/2010/main" val="16762464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mph" presetSubtype="12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5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3330">
                                          <p:val>
                                            <p:fltVal val="6.9747"/>
                                          </p:val>
                                        </p:tav>
                                        <p:tav tm="6660">
                                          <p:val>
                                            <p:fltVal val="12.1039"/>
                                          </p:val>
                                        </p:tav>
                                        <p:tav tm="9990">
                                          <p:val>
                                            <p:fltVal val="15.6713"/>
                                          </p:val>
                                        </p:tav>
                                        <p:tav tm="13320">
                                          <p:val>
                                            <p:fltVal val="17.9604"/>
                                          </p:val>
                                        </p:tav>
                                        <p:tav tm="16650">
                                          <p:val>
                                            <p:fltVal val="19.2548"/>
                                          </p:val>
                                        </p:tav>
                                        <p:tav tm="19970">
                                          <p:val>
                                            <p:fltVal val="19.8371"/>
                                          </p:val>
                                        </p:tav>
                                        <p:tav tm="23290">
                                          <p:val>
                                            <p:fltVal val="19.9936"/>
                                          </p:val>
                                        </p:tav>
                                        <p:tav tm="26620">
                                          <p:val>
                                            <p:fltVal val="19.9945"/>
                                          </p:val>
                                        </p:tav>
                                        <p:tav tm="29950">
                                          <p:val>
                                            <p:fltVal val="19.8447"/>
                                          </p:val>
                                        </p:tav>
                                        <p:tav tm="33280">
                                          <p:val>
                                            <p:fltVal val="19.2733"/>
                                          </p:val>
                                        </p:tav>
                                        <p:tav tm="36610">
                                          <p:val>
                                            <p:fltVal val="17.9968"/>
                                          </p:val>
                                        </p:tav>
                                        <p:tav tm="39940">
                                          <p:val>
                                            <p:fltVal val="15.7316"/>
                                          </p:val>
                                        </p:tav>
                                        <p:tav tm="43270">
                                          <p:val>
                                            <p:fltVal val="12.194"/>
                                          </p:val>
                                        </p:tav>
                                        <p:tav tm="46600">
                                          <p:val>
                                            <p:fltVal val="7.1005"/>
                                          </p:val>
                                        </p:tav>
                                        <p:tav tm="49930">
                                          <p:val>
                                            <p:fltVal val="0.1675"/>
                                          </p:val>
                                        </p:tav>
                                        <p:tav tm="53250">
                                          <p:val>
                                            <p:fltVal val="-6.8299"/>
                                          </p:val>
                                        </p:tav>
                                        <p:tav tm="56580">
                                          <p:val>
                                            <p:fltVal val="-12.0002"/>
                                          </p:val>
                                        </p:tav>
                                        <p:tav tm="59900">
                                          <p:val>
                                            <p:fltVal val="-15.593"/>
                                          </p:val>
                                        </p:tav>
                                        <p:tav tm="63220">
                                          <p:val>
                                            <p:fltVal val="-17.9075"/>
                                          </p:val>
                                        </p:tav>
                                        <p:tav tm="66540">
                                          <p:val>
                                            <p:fltVal val="-19.2249"/>
                                          </p:val>
                                        </p:tav>
                                        <p:tav tm="69870">
                                          <p:val>
                                            <p:fltVal val="-19.8271"/>
                                          </p:val>
                                        </p:tav>
                                        <p:tav tm="73190">
                                          <p:val>
                                            <p:fltVal val="-19.9924"/>
                                          </p:val>
                                        </p:tav>
                                        <p:tav tm="76510">
                                          <p:val>
                                            <p:fltVal val="-19.9955"/>
                                          </p:val>
                                        </p:tav>
                                        <p:tav tm="79830">
                                          <p:val>
                                            <p:fltVal val="-19.8557"/>
                                          </p:val>
                                        </p:tav>
                                        <p:tav tm="83160">
                                          <p:val>
                                            <p:fltVal val="-19.3045"/>
                                          </p:val>
                                        </p:tav>
                                        <p:tav tm="86480">
                                          <p:val>
                                            <p:fltVal val="-18.0634"/>
                                          </p:val>
                                        </p:tav>
                                        <p:tav tm="89800">
                                          <p:val>
                                            <p:fltVal val="-15.8505"/>
                                          </p:val>
                                        </p:tav>
                                        <p:tav tm="93120">
                                          <p:val>
                                            <p:fltVal val="-12.3847"/>
                                          </p:val>
                                        </p:tav>
                                        <p:tav tm="96450">
                                          <p:val>
                                            <p:fltVal val="-7.3674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" presetID="38" presetClass="emph" presetSubtype="12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8" dur="5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3330">
                                          <p:val>
                                            <p:fltVal val="6.9747"/>
                                          </p:val>
                                        </p:tav>
                                        <p:tav tm="6660">
                                          <p:val>
                                            <p:fltVal val="12.1039"/>
                                          </p:val>
                                        </p:tav>
                                        <p:tav tm="9990">
                                          <p:val>
                                            <p:fltVal val="15.6713"/>
                                          </p:val>
                                        </p:tav>
                                        <p:tav tm="13320">
                                          <p:val>
                                            <p:fltVal val="17.9604"/>
                                          </p:val>
                                        </p:tav>
                                        <p:tav tm="16650">
                                          <p:val>
                                            <p:fltVal val="19.2548"/>
                                          </p:val>
                                        </p:tav>
                                        <p:tav tm="19970">
                                          <p:val>
                                            <p:fltVal val="19.8371"/>
                                          </p:val>
                                        </p:tav>
                                        <p:tav tm="23290">
                                          <p:val>
                                            <p:fltVal val="19.9936"/>
                                          </p:val>
                                        </p:tav>
                                        <p:tav tm="26620">
                                          <p:val>
                                            <p:fltVal val="19.9945"/>
                                          </p:val>
                                        </p:tav>
                                        <p:tav tm="29950">
                                          <p:val>
                                            <p:fltVal val="19.8447"/>
                                          </p:val>
                                        </p:tav>
                                        <p:tav tm="33280">
                                          <p:val>
                                            <p:fltVal val="19.2733"/>
                                          </p:val>
                                        </p:tav>
                                        <p:tav tm="36610">
                                          <p:val>
                                            <p:fltVal val="17.9968"/>
                                          </p:val>
                                        </p:tav>
                                        <p:tav tm="39940">
                                          <p:val>
                                            <p:fltVal val="15.7316"/>
                                          </p:val>
                                        </p:tav>
                                        <p:tav tm="43270">
                                          <p:val>
                                            <p:fltVal val="12.194"/>
                                          </p:val>
                                        </p:tav>
                                        <p:tav tm="46600">
                                          <p:val>
                                            <p:fltVal val="7.1005"/>
                                          </p:val>
                                        </p:tav>
                                        <p:tav tm="49930">
                                          <p:val>
                                            <p:fltVal val="0.1675"/>
                                          </p:val>
                                        </p:tav>
                                        <p:tav tm="53250">
                                          <p:val>
                                            <p:fltVal val="-6.8299"/>
                                          </p:val>
                                        </p:tav>
                                        <p:tav tm="56580">
                                          <p:val>
                                            <p:fltVal val="-12.0002"/>
                                          </p:val>
                                        </p:tav>
                                        <p:tav tm="59900">
                                          <p:val>
                                            <p:fltVal val="-15.593"/>
                                          </p:val>
                                        </p:tav>
                                        <p:tav tm="63220">
                                          <p:val>
                                            <p:fltVal val="-17.9075"/>
                                          </p:val>
                                        </p:tav>
                                        <p:tav tm="66540">
                                          <p:val>
                                            <p:fltVal val="-19.2249"/>
                                          </p:val>
                                        </p:tav>
                                        <p:tav tm="69870">
                                          <p:val>
                                            <p:fltVal val="-19.8271"/>
                                          </p:val>
                                        </p:tav>
                                        <p:tav tm="73190">
                                          <p:val>
                                            <p:fltVal val="-19.9924"/>
                                          </p:val>
                                        </p:tav>
                                        <p:tav tm="76510">
                                          <p:val>
                                            <p:fltVal val="-19.9955"/>
                                          </p:val>
                                        </p:tav>
                                        <p:tav tm="79830">
                                          <p:val>
                                            <p:fltVal val="-19.8557"/>
                                          </p:val>
                                        </p:tav>
                                        <p:tav tm="83160">
                                          <p:val>
                                            <p:fltVal val="-19.3045"/>
                                          </p:val>
                                        </p:tav>
                                        <p:tav tm="86480">
                                          <p:val>
                                            <p:fltVal val="-18.0634"/>
                                          </p:val>
                                        </p:tav>
                                        <p:tav tm="89800">
                                          <p:val>
                                            <p:fltVal val="-15.8505"/>
                                          </p:val>
                                        </p:tav>
                                        <p:tav tm="93120">
                                          <p:val>
                                            <p:fltVal val="-12.3847"/>
                                          </p:val>
                                        </p:tav>
                                        <p:tav tm="96450">
                                          <p:val>
                                            <p:fltVal val="-7.3674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29" grpId="0" animBg="1"/>
      <p:bldP spid="30" grpId="0" animBg="1"/>
      <p:bldP spid="3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828ACCB1-BA64-44AB-8B15-15F967199547}"/>
              </a:ext>
            </a:extLst>
          </p:cNvPr>
          <p:cNvSpPr/>
          <p:nvPr/>
        </p:nvSpPr>
        <p:spPr>
          <a:xfrm>
            <a:off x="4055749" y="4082940"/>
            <a:ext cx="6806215" cy="76401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D334EAA-FEBD-45EF-98EF-01BB828043F8}"/>
              </a:ext>
            </a:extLst>
          </p:cNvPr>
          <p:cNvSpPr/>
          <p:nvPr/>
        </p:nvSpPr>
        <p:spPr>
          <a:xfrm>
            <a:off x="4055749" y="1137476"/>
            <a:ext cx="3140364" cy="179968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B70BCC-9CED-4E64-BB44-9764BC791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Input</a:t>
            </a:r>
            <a:endParaRPr lang="en-US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CB12C4-0BAF-4ADA-AD20-6F91D87285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sz="1800" dirty="0"/>
              <a:t>Stage 1 | level 3 – Input &amp; Output 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4" name="3D Model 23" descr="Stack Of Logs">
                <a:extLst>
                  <a:ext uri="{FF2B5EF4-FFF2-40B4-BE49-F238E27FC236}">
                    <a16:creationId xmlns:a16="http://schemas.microsoft.com/office/drawing/2014/main" id="{33D6F70C-31A8-41F6-BCCC-C54D3BABBF6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53884392"/>
                  </p:ext>
                </p:extLst>
              </p:nvPr>
            </p:nvGraphicFramePr>
            <p:xfrm>
              <a:off x="296007" y="367333"/>
              <a:ext cx="813343" cy="710062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813343" cy="710062"/>
                    </a:xfrm>
                    <a:prstGeom prst="rect">
                      <a:avLst/>
                    </a:prstGeom>
                  </am3d:spPr>
                  <am3d:camera>
                    <am3d:pos x="0" y="0" z="6845726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478474" d="1000000"/>
                    <am3d:preTrans dx="1116466" dy="-11557697" dz="860427"/>
                    <am3d:scale>
                      <am3d:sx n="1000000" d="1000000"/>
                      <am3d:sy n="1000000" d="1000000"/>
                      <am3d:sz n="1000000" d="1000000"/>
                    </am3d:scale>
                    <am3d:rot ax="1598125" ay="3389738" az="1323794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91662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4" name="3D Model 23" descr="Stack Of Logs">
                <a:extLst>
                  <a:ext uri="{FF2B5EF4-FFF2-40B4-BE49-F238E27FC236}">
                    <a16:creationId xmlns:a16="http://schemas.microsoft.com/office/drawing/2014/main" id="{33D6F70C-31A8-41F6-BCCC-C54D3BABBF6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96007" y="367333"/>
                <a:ext cx="813343" cy="710062"/>
              </a:xfrm>
              <a:prstGeom prst="rect">
                <a:avLst/>
              </a:prstGeom>
            </p:spPr>
          </p:pic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95C076C4-6B45-42BA-87CB-C7A935C41208}"/>
              </a:ext>
            </a:extLst>
          </p:cNvPr>
          <p:cNvSpPr/>
          <p:nvPr/>
        </p:nvSpPr>
        <p:spPr>
          <a:xfrm>
            <a:off x="803564" y="1233885"/>
            <a:ext cx="2863273" cy="2386769"/>
          </a:xfrm>
          <a:custGeom>
            <a:avLst/>
            <a:gdLst>
              <a:gd name="connsiteX0" fmla="*/ 0 w 2530764"/>
              <a:gd name="connsiteY0" fmla="*/ 0 h 2425183"/>
              <a:gd name="connsiteX1" fmla="*/ 2530764 w 2530764"/>
              <a:gd name="connsiteY1" fmla="*/ 0 h 2425183"/>
              <a:gd name="connsiteX2" fmla="*/ 2530764 w 2530764"/>
              <a:gd name="connsiteY2" fmla="*/ 2425183 h 2425183"/>
              <a:gd name="connsiteX3" fmla="*/ 0 w 2530764"/>
              <a:gd name="connsiteY3" fmla="*/ 2425183 h 2425183"/>
              <a:gd name="connsiteX4" fmla="*/ 0 w 2530764"/>
              <a:gd name="connsiteY4" fmla="*/ 0 h 2425183"/>
              <a:gd name="connsiteX0" fmla="*/ 0 w 2530764"/>
              <a:gd name="connsiteY0" fmla="*/ 0 h 2425183"/>
              <a:gd name="connsiteX1" fmla="*/ 2382982 w 2530764"/>
              <a:gd name="connsiteY1" fmla="*/ 138545 h 2425183"/>
              <a:gd name="connsiteX2" fmla="*/ 2530764 w 2530764"/>
              <a:gd name="connsiteY2" fmla="*/ 2425183 h 2425183"/>
              <a:gd name="connsiteX3" fmla="*/ 0 w 2530764"/>
              <a:gd name="connsiteY3" fmla="*/ 2425183 h 2425183"/>
              <a:gd name="connsiteX4" fmla="*/ 0 w 2530764"/>
              <a:gd name="connsiteY4" fmla="*/ 0 h 2425183"/>
              <a:gd name="connsiteX0" fmla="*/ 8550 w 2539314"/>
              <a:gd name="connsiteY0" fmla="*/ 0 h 2425183"/>
              <a:gd name="connsiteX1" fmla="*/ 2391532 w 2539314"/>
              <a:gd name="connsiteY1" fmla="*/ 138545 h 2425183"/>
              <a:gd name="connsiteX2" fmla="*/ 2539314 w 2539314"/>
              <a:gd name="connsiteY2" fmla="*/ 2425183 h 2425183"/>
              <a:gd name="connsiteX3" fmla="*/ 0 w 2539314"/>
              <a:gd name="connsiteY3" fmla="*/ 2233020 h 2425183"/>
              <a:gd name="connsiteX4" fmla="*/ 8550 w 2539314"/>
              <a:gd name="connsiteY4" fmla="*/ 0 h 2425183"/>
              <a:gd name="connsiteX0" fmla="*/ 8550 w 2391532"/>
              <a:gd name="connsiteY0" fmla="*/ 0 h 2473224"/>
              <a:gd name="connsiteX1" fmla="*/ 2391532 w 2391532"/>
              <a:gd name="connsiteY1" fmla="*/ 138545 h 2473224"/>
              <a:gd name="connsiteX2" fmla="*/ 2359767 w 2391532"/>
              <a:gd name="connsiteY2" fmla="*/ 2473224 h 2473224"/>
              <a:gd name="connsiteX3" fmla="*/ 0 w 2391532"/>
              <a:gd name="connsiteY3" fmla="*/ 2233020 h 2473224"/>
              <a:gd name="connsiteX4" fmla="*/ 8550 w 2391532"/>
              <a:gd name="connsiteY4" fmla="*/ 0 h 2473224"/>
              <a:gd name="connsiteX0" fmla="*/ 153898 w 2536880"/>
              <a:gd name="connsiteY0" fmla="*/ 0 h 2482832"/>
              <a:gd name="connsiteX1" fmla="*/ 2536880 w 2536880"/>
              <a:gd name="connsiteY1" fmla="*/ 138545 h 2482832"/>
              <a:gd name="connsiteX2" fmla="*/ 2505115 w 2536880"/>
              <a:gd name="connsiteY2" fmla="*/ 2473224 h 2482832"/>
              <a:gd name="connsiteX3" fmla="*/ 0 w 2536880"/>
              <a:gd name="connsiteY3" fmla="*/ 2482832 h 2482832"/>
              <a:gd name="connsiteX4" fmla="*/ 153898 w 2536880"/>
              <a:gd name="connsiteY4" fmla="*/ 0 h 2482832"/>
              <a:gd name="connsiteX0" fmla="*/ 153898 w 2650463"/>
              <a:gd name="connsiteY0" fmla="*/ 0 h 2482832"/>
              <a:gd name="connsiteX1" fmla="*/ 2536880 w 2650463"/>
              <a:gd name="connsiteY1" fmla="*/ 138545 h 2482832"/>
              <a:gd name="connsiteX2" fmla="*/ 2650463 w 2650463"/>
              <a:gd name="connsiteY2" fmla="*/ 2482832 h 2482832"/>
              <a:gd name="connsiteX3" fmla="*/ 0 w 2650463"/>
              <a:gd name="connsiteY3" fmla="*/ 2482832 h 2482832"/>
              <a:gd name="connsiteX4" fmla="*/ 153898 w 2650463"/>
              <a:gd name="connsiteY4" fmla="*/ 0 h 2482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50463" h="2482832">
                <a:moveTo>
                  <a:pt x="153898" y="0"/>
                </a:moveTo>
                <a:lnTo>
                  <a:pt x="2536880" y="138545"/>
                </a:lnTo>
                <a:lnTo>
                  <a:pt x="2650463" y="2482832"/>
                </a:lnTo>
                <a:lnTo>
                  <a:pt x="0" y="2482832"/>
                </a:lnTo>
                <a:lnTo>
                  <a:pt x="153898" y="0"/>
                </a:lnTo>
                <a:close/>
              </a:path>
            </a:pathLst>
          </a:custGeom>
          <a:solidFill>
            <a:srgbClr val="FF6161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33A524BD-5DEF-455A-911B-F661AAB6454E}"/>
              </a:ext>
            </a:extLst>
          </p:cNvPr>
          <p:cNvSpPr/>
          <p:nvPr/>
        </p:nvSpPr>
        <p:spPr>
          <a:xfrm>
            <a:off x="1109350" y="523823"/>
            <a:ext cx="1994560" cy="502508"/>
          </a:xfrm>
          <a:prstGeom prst="roundRect">
            <a:avLst>
              <a:gd name="adj" fmla="val 50000"/>
            </a:avLst>
          </a:prstGeom>
          <a:solidFill>
            <a:srgbClr val="00B05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Input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4A26AD8-5D4A-406E-B5B9-ABAABBF9E897}"/>
              </a:ext>
            </a:extLst>
          </p:cNvPr>
          <p:cNvSpPr txBox="1"/>
          <p:nvPr/>
        </p:nvSpPr>
        <p:spPr>
          <a:xfrm>
            <a:off x="1104238" y="1499884"/>
            <a:ext cx="246512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0" i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Developers often have a need to interact with users, either to get data or to provide some sort of result</a:t>
            </a:r>
            <a:endParaRPr lang="en-US" sz="2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6B5FB15-97A6-4D1B-A3FD-B5293F928CAF}"/>
              </a:ext>
            </a:extLst>
          </p:cNvPr>
          <p:cNvSpPr/>
          <p:nvPr/>
        </p:nvSpPr>
        <p:spPr>
          <a:xfrm>
            <a:off x="7693891" y="1145309"/>
            <a:ext cx="3140364" cy="179185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30829F5-E4FD-4B8E-845D-FC01254D7459}"/>
              </a:ext>
            </a:extLst>
          </p:cNvPr>
          <p:cNvSpPr txBox="1"/>
          <p:nvPr/>
        </p:nvSpPr>
        <p:spPr>
          <a:xfrm>
            <a:off x="4233303" y="1544488"/>
            <a:ext cx="2894121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FF616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For taking basic input from user python has one simple function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8B44FD8-B8EF-409A-9BA9-CDEBFCCFDF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2258" y="2489075"/>
            <a:ext cx="1892469" cy="1131579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3554EDA4-6676-454F-9051-7D5AC0967DB8}"/>
              </a:ext>
            </a:extLst>
          </p:cNvPr>
          <p:cNvSpPr txBox="1"/>
          <p:nvPr/>
        </p:nvSpPr>
        <p:spPr>
          <a:xfrm>
            <a:off x="7883731" y="1387774"/>
            <a:ext cx="2793506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0" i="0" dirty="0">
                <a:solidFill>
                  <a:srgbClr val="FF616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The </a:t>
            </a:r>
            <a:r>
              <a:rPr lang="en-US" sz="2000" b="0" i="0" dirty="0">
                <a:solidFill>
                  <a:schemeClr val="tx1">
                    <a:lumMod val="95000"/>
                    <a:lumOff val="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input()</a:t>
            </a:r>
            <a:r>
              <a:rPr lang="en-US" sz="2000" b="0" i="0" dirty="0">
                <a:solidFill>
                  <a:srgbClr val="FF616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method reads a line from input, converts into a string and returns it</a:t>
            </a:r>
            <a:endParaRPr lang="en-US" sz="2000" dirty="0">
              <a:solidFill>
                <a:srgbClr val="FF616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0294FE9-5EA3-40C6-AE77-4612D8932FC9}"/>
              </a:ext>
            </a:extLst>
          </p:cNvPr>
          <p:cNvSpPr txBox="1"/>
          <p:nvPr/>
        </p:nvSpPr>
        <p:spPr>
          <a:xfrm>
            <a:off x="4218958" y="4368592"/>
            <a:ext cx="51446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FF6161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The syntax of 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input( ) 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FF6161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method is 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9F2E13B7-1834-438B-ABC9-194432431C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53803" y="4328302"/>
            <a:ext cx="2411896" cy="1037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6754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mph" presetSubtype="12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5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3330">
                                          <p:val>
                                            <p:fltVal val="6.9747"/>
                                          </p:val>
                                        </p:tav>
                                        <p:tav tm="6660">
                                          <p:val>
                                            <p:fltVal val="12.1039"/>
                                          </p:val>
                                        </p:tav>
                                        <p:tav tm="9990">
                                          <p:val>
                                            <p:fltVal val="15.6713"/>
                                          </p:val>
                                        </p:tav>
                                        <p:tav tm="13320">
                                          <p:val>
                                            <p:fltVal val="17.9604"/>
                                          </p:val>
                                        </p:tav>
                                        <p:tav tm="16650">
                                          <p:val>
                                            <p:fltVal val="19.2548"/>
                                          </p:val>
                                        </p:tav>
                                        <p:tav tm="19970">
                                          <p:val>
                                            <p:fltVal val="19.8371"/>
                                          </p:val>
                                        </p:tav>
                                        <p:tav tm="23290">
                                          <p:val>
                                            <p:fltVal val="19.9936"/>
                                          </p:val>
                                        </p:tav>
                                        <p:tav tm="26620">
                                          <p:val>
                                            <p:fltVal val="19.9945"/>
                                          </p:val>
                                        </p:tav>
                                        <p:tav tm="29950">
                                          <p:val>
                                            <p:fltVal val="19.8447"/>
                                          </p:val>
                                        </p:tav>
                                        <p:tav tm="33280">
                                          <p:val>
                                            <p:fltVal val="19.2733"/>
                                          </p:val>
                                        </p:tav>
                                        <p:tav tm="36610">
                                          <p:val>
                                            <p:fltVal val="17.9968"/>
                                          </p:val>
                                        </p:tav>
                                        <p:tav tm="39940">
                                          <p:val>
                                            <p:fltVal val="15.7316"/>
                                          </p:val>
                                        </p:tav>
                                        <p:tav tm="43270">
                                          <p:val>
                                            <p:fltVal val="12.194"/>
                                          </p:val>
                                        </p:tav>
                                        <p:tav tm="46600">
                                          <p:val>
                                            <p:fltVal val="7.1005"/>
                                          </p:val>
                                        </p:tav>
                                        <p:tav tm="49930">
                                          <p:val>
                                            <p:fltVal val="0.1675"/>
                                          </p:val>
                                        </p:tav>
                                        <p:tav tm="53250">
                                          <p:val>
                                            <p:fltVal val="-6.8299"/>
                                          </p:val>
                                        </p:tav>
                                        <p:tav tm="56580">
                                          <p:val>
                                            <p:fltVal val="-12.0002"/>
                                          </p:val>
                                        </p:tav>
                                        <p:tav tm="59900">
                                          <p:val>
                                            <p:fltVal val="-15.593"/>
                                          </p:val>
                                        </p:tav>
                                        <p:tav tm="63220">
                                          <p:val>
                                            <p:fltVal val="-17.9075"/>
                                          </p:val>
                                        </p:tav>
                                        <p:tav tm="66540">
                                          <p:val>
                                            <p:fltVal val="-19.2249"/>
                                          </p:val>
                                        </p:tav>
                                        <p:tav tm="69870">
                                          <p:val>
                                            <p:fltVal val="-19.8271"/>
                                          </p:val>
                                        </p:tav>
                                        <p:tav tm="73190">
                                          <p:val>
                                            <p:fltVal val="-19.9924"/>
                                          </p:val>
                                        </p:tav>
                                        <p:tav tm="76510">
                                          <p:val>
                                            <p:fltVal val="-19.9955"/>
                                          </p:val>
                                        </p:tav>
                                        <p:tav tm="79830">
                                          <p:val>
                                            <p:fltVal val="-19.8557"/>
                                          </p:val>
                                        </p:tav>
                                        <p:tav tm="83160">
                                          <p:val>
                                            <p:fltVal val="-19.3045"/>
                                          </p:val>
                                        </p:tav>
                                        <p:tav tm="86480">
                                          <p:val>
                                            <p:fltVal val="-18.0634"/>
                                          </p:val>
                                        </p:tav>
                                        <p:tav tm="89800">
                                          <p:val>
                                            <p:fltVal val="-15.8505"/>
                                          </p:val>
                                        </p:tav>
                                        <p:tav tm="93120">
                                          <p:val>
                                            <p:fltVal val="-12.3847"/>
                                          </p:val>
                                        </p:tav>
                                        <p:tav tm="96450">
                                          <p:val>
                                            <p:fltVal val="-7.3674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5" grpId="0" animBg="1"/>
      <p:bldP spid="28" grpId="0" animBg="1"/>
      <p:bldP spid="16" grpId="0" animBg="1"/>
      <p:bldP spid="18" grpId="0"/>
      <p:bldP spid="33" grpId="0"/>
      <p:bldP spid="2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B70BCC-9CED-4E64-BB44-9764BC791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Input </a:t>
            </a:r>
            <a:r>
              <a:rPr lang="en-US" dirty="0"/>
              <a:t>function working</a:t>
            </a:r>
            <a:endParaRPr lang="en-US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CB12C4-0BAF-4ADA-AD20-6F91D87285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sz="1800" dirty="0"/>
              <a:t>Stage 1 | level 3 – Input &amp; Output 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4" name="3D Model 23" descr="Stack Of Logs">
                <a:extLst>
                  <a:ext uri="{FF2B5EF4-FFF2-40B4-BE49-F238E27FC236}">
                    <a16:creationId xmlns:a16="http://schemas.microsoft.com/office/drawing/2014/main" id="{33D6F70C-31A8-41F6-BCCC-C54D3BABBF65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96007" y="367333"/>
              <a:ext cx="813343" cy="710062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813343" cy="710062"/>
                    </a:xfrm>
                    <a:prstGeom prst="rect">
                      <a:avLst/>
                    </a:prstGeom>
                  </am3d:spPr>
                  <am3d:camera>
                    <am3d:pos x="0" y="0" z="6845726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478474" d="1000000"/>
                    <am3d:preTrans dx="1116466" dy="-11557697" dz="860427"/>
                    <am3d:scale>
                      <am3d:sx n="1000000" d="1000000"/>
                      <am3d:sy n="1000000" d="1000000"/>
                      <am3d:sz n="1000000" d="1000000"/>
                    </am3d:scale>
                    <am3d:rot ax="1598125" ay="3389738" az="1323794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91662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4" name="3D Model 23" descr="Stack Of Logs">
                <a:extLst>
                  <a:ext uri="{FF2B5EF4-FFF2-40B4-BE49-F238E27FC236}">
                    <a16:creationId xmlns:a16="http://schemas.microsoft.com/office/drawing/2014/main" id="{33D6F70C-31A8-41F6-BCCC-C54D3BABBF6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96007" y="367333"/>
                <a:ext cx="813343" cy="710062"/>
              </a:xfrm>
              <a:prstGeom prst="rect">
                <a:avLst/>
              </a:prstGeom>
            </p:spPr>
          </p:pic>
        </mc:Fallback>
      </mc:AlternateContent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33A524BD-5DEF-455A-911B-F661AAB6454E}"/>
              </a:ext>
            </a:extLst>
          </p:cNvPr>
          <p:cNvSpPr/>
          <p:nvPr/>
        </p:nvSpPr>
        <p:spPr>
          <a:xfrm>
            <a:off x="1109350" y="523823"/>
            <a:ext cx="1994560" cy="502508"/>
          </a:xfrm>
          <a:prstGeom prst="roundRect">
            <a:avLst>
              <a:gd name="adj" fmla="val 50000"/>
            </a:avLst>
          </a:prstGeom>
          <a:solidFill>
            <a:srgbClr val="00B05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Input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22CAE63-0B57-4AD3-ADD4-558377E06B62}"/>
              </a:ext>
            </a:extLst>
          </p:cNvPr>
          <p:cNvSpPr/>
          <p:nvPr/>
        </p:nvSpPr>
        <p:spPr>
          <a:xfrm>
            <a:off x="1109350" y="1793258"/>
            <a:ext cx="3140364" cy="179968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297481-335F-453F-930A-013BD1C2B2EE}"/>
              </a:ext>
            </a:extLst>
          </p:cNvPr>
          <p:cNvSpPr txBox="1"/>
          <p:nvPr/>
        </p:nvSpPr>
        <p:spPr>
          <a:xfrm>
            <a:off x="1232471" y="2031382"/>
            <a:ext cx="2894121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FF616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The </a:t>
            </a:r>
            <a:r>
              <a:rPr lang="en-US" sz="2000" dirty="0">
                <a:latin typeface="Aharoni" panose="02010803020104030203" pitchFamily="2" charset="-79"/>
                <a:cs typeface="Aharoni" panose="02010803020104030203" pitchFamily="2" charset="-79"/>
              </a:rPr>
              <a:t>input( ) </a:t>
            </a:r>
            <a:r>
              <a:rPr lang="en-US" sz="2000" dirty="0">
                <a:solidFill>
                  <a:srgbClr val="FF616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function takes a single optional argument called </a:t>
            </a:r>
            <a:r>
              <a:rPr lang="en-US" sz="2000" dirty="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prompt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7134241-ADE3-4D9B-A2E8-AF8AE446722C}"/>
              </a:ext>
            </a:extLst>
          </p:cNvPr>
          <p:cNvSpPr/>
          <p:nvPr/>
        </p:nvSpPr>
        <p:spPr>
          <a:xfrm>
            <a:off x="2106630" y="3962537"/>
            <a:ext cx="3140364" cy="179968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1061D9B-870D-4772-A2D3-649F9C46673C}"/>
              </a:ext>
            </a:extLst>
          </p:cNvPr>
          <p:cNvSpPr txBox="1"/>
          <p:nvPr/>
        </p:nvSpPr>
        <p:spPr>
          <a:xfrm>
            <a:off x="2245545" y="4063151"/>
            <a:ext cx="286253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i="0" dirty="0">
                <a:solidFill>
                  <a:schemeClr val="bg1">
                    <a:lumMod val="95000"/>
                  </a:schemeClr>
                </a:solidFill>
                <a:effectLst/>
                <a:latin typeface="Arial Narrow" panose="020B0606020202030204" pitchFamily="34" charset="0"/>
                <a:cs typeface="Aharoni" panose="02010803020104030203" pitchFamily="2" charset="-79"/>
              </a:rPr>
              <a:t>A string that is written to standard output (usually screen) without trailing newline</a:t>
            </a:r>
            <a:endParaRPr lang="en-US" sz="2400" dirty="0">
              <a:solidFill>
                <a:schemeClr val="bg1">
                  <a:lumMod val="95000"/>
                </a:schemeClr>
              </a:solidFill>
              <a:latin typeface="Arial Narrow" panose="020B0606020202030204" pitchFamily="34" charset="0"/>
              <a:cs typeface="Aharoni" panose="02010803020104030203" pitchFamily="2" charset="-79"/>
            </a:endParaRPr>
          </a:p>
        </p:txBody>
      </p:sp>
      <p:cxnSp>
        <p:nvCxnSpPr>
          <p:cNvPr id="8" name="Connector: Curved 7">
            <a:extLst>
              <a:ext uri="{FF2B5EF4-FFF2-40B4-BE49-F238E27FC236}">
                <a16:creationId xmlns:a16="http://schemas.microsoft.com/office/drawing/2014/main" id="{2FCCB1DE-322F-4CD0-81CB-5D5ADD0570A5}"/>
              </a:ext>
            </a:extLst>
          </p:cNvPr>
          <p:cNvCxnSpPr>
            <a:cxnSpLocks/>
            <a:stCxn id="6" idx="2"/>
            <a:endCxn id="22" idx="0"/>
          </p:cNvCxnSpPr>
          <p:nvPr/>
        </p:nvCxnSpPr>
        <p:spPr>
          <a:xfrm rot="16200000" flipH="1">
            <a:off x="2874314" y="3160039"/>
            <a:ext cx="607716" cy="997280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E6828158-2085-4F2C-A971-F92C1387DECD}"/>
              </a:ext>
            </a:extLst>
          </p:cNvPr>
          <p:cNvSpPr txBox="1"/>
          <p:nvPr/>
        </p:nvSpPr>
        <p:spPr>
          <a:xfrm>
            <a:off x="1075049" y="1165804"/>
            <a:ext cx="50209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dirty="0">
                <a:solidFill>
                  <a:srgbClr val="25265E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How input( ) works in Python?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435DD0E-09D1-45AC-92C5-4F533041D151}"/>
              </a:ext>
            </a:extLst>
          </p:cNvPr>
          <p:cNvSpPr/>
          <p:nvPr/>
        </p:nvSpPr>
        <p:spPr>
          <a:xfrm>
            <a:off x="4699494" y="1793257"/>
            <a:ext cx="4075051" cy="179968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90C1CB8-C342-42C9-962C-03FB47E9F77A}"/>
              </a:ext>
            </a:extLst>
          </p:cNvPr>
          <p:cNvSpPr txBox="1"/>
          <p:nvPr/>
        </p:nvSpPr>
        <p:spPr>
          <a:xfrm>
            <a:off x="4942688" y="2031382"/>
            <a:ext cx="3831857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FF616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The </a:t>
            </a:r>
            <a:r>
              <a:rPr lang="en-US" sz="2000" dirty="0">
                <a:latin typeface="Aharoni" panose="02010803020104030203" pitchFamily="2" charset="-79"/>
                <a:cs typeface="Aharoni" panose="02010803020104030203" pitchFamily="2" charset="-79"/>
              </a:rPr>
              <a:t>input() </a:t>
            </a:r>
            <a:r>
              <a:rPr lang="en-US" sz="2000" dirty="0">
                <a:solidFill>
                  <a:srgbClr val="FF616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method reads a line from the input (usually from the user), converts the line into string and returns it. 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3A857664-C6C7-4263-B49A-444FA23450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4488" y="2195543"/>
            <a:ext cx="1795312" cy="995116"/>
          </a:xfrm>
          <a:prstGeom prst="rect">
            <a:avLst/>
          </a:prstGeom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E957EB4A-3FA9-4328-B85A-838F8DCFBD38}"/>
              </a:ext>
            </a:extLst>
          </p:cNvPr>
          <p:cNvCxnSpPr>
            <a:cxnSpLocks/>
          </p:cNvCxnSpPr>
          <p:nvPr/>
        </p:nvCxnSpPr>
        <p:spPr>
          <a:xfrm>
            <a:off x="8913091" y="2031382"/>
            <a:ext cx="0" cy="527091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E882201-79A5-41BA-ADA4-94F0DCE06E25}"/>
              </a:ext>
            </a:extLst>
          </p:cNvPr>
          <p:cNvCxnSpPr>
            <a:cxnSpLocks/>
          </p:cNvCxnSpPr>
          <p:nvPr/>
        </p:nvCxnSpPr>
        <p:spPr>
          <a:xfrm>
            <a:off x="8893175" y="2031382"/>
            <a:ext cx="749589" cy="0"/>
          </a:xfrm>
          <a:prstGeom prst="line">
            <a:avLst/>
          </a:prstGeom>
          <a:ln w="381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2B03836-0005-478C-8576-6E7760506D48}"/>
              </a:ext>
            </a:extLst>
          </p:cNvPr>
          <p:cNvCxnSpPr>
            <a:cxnSpLocks/>
          </p:cNvCxnSpPr>
          <p:nvPr/>
        </p:nvCxnSpPr>
        <p:spPr>
          <a:xfrm>
            <a:off x="9633239" y="2012331"/>
            <a:ext cx="0" cy="502269"/>
          </a:xfrm>
          <a:prstGeom prst="line">
            <a:avLst/>
          </a:prstGeom>
          <a:ln w="381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CBAA61F5-4206-4D17-84B2-1D3FD6662D58}"/>
              </a:ext>
            </a:extLst>
          </p:cNvPr>
          <p:cNvSpPr txBox="1"/>
          <p:nvPr/>
        </p:nvSpPr>
        <p:spPr>
          <a:xfrm>
            <a:off x="8841409" y="1769771"/>
            <a:ext cx="8531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Data stored</a:t>
            </a: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08680A29-B990-41EA-AB60-AE79E8B4FA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0550" y="3809839"/>
            <a:ext cx="5687989" cy="1245805"/>
          </a:xfrm>
          <a:prstGeom prst="rect">
            <a:avLst/>
          </a:prstGeom>
        </p:spPr>
      </p:pic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16BCE24C-20EC-416D-AFAD-E98BE6BEF367}"/>
              </a:ext>
            </a:extLst>
          </p:cNvPr>
          <p:cNvCxnSpPr>
            <a:cxnSpLocks/>
            <a:stCxn id="22" idx="2"/>
            <a:endCxn id="52" idx="2"/>
          </p:cNvCxnSpPr>
          <p:nvPr/>
        </p:nvCxnSpPr>
        <p:spPr>
          <a:xfrm rot="5400000" flipH="1" flipV="1">
            <a:off x="5872387" y="2860068"/>
            <a:ext cx="706581" cy="5097733"/>
          </a:xfrm>
          <a:prstGeom prst="bentConnector3">
            <a:avLst>
              <a:gd name="adj1" fmla="val -18873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53197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mph" presetSubtype="12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5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3330">
                                          <p:val>
                                            <p:fltVal val="6.9747"/>
                                          </p:val>
                                        </p:tav>
                                        <p:tav tm="6660">
                                          <p:val>
                                            <p:fltVal val="12.1039"/>
                                          </p:val>
                                        </p:tav>
                                        <p:tav tm="9990">
                                          <p:val>
                                            <p:fltVal val="15.6713"/>
                                          </p:val>
                                        </p:tav>
                                        <p:tav tm="13320">
                                          <p:val>
                                            <p:fltVal val="17.9604"/>
                                          </p:val>
                                        </p:tav>
                                        <p:tav tm="16650">
                                          <p:val>
                                            <p:fltVal val="19.2548"/>
                                          </p:val>
                                        </p:tav>
                                        <p:tav tm="19970">
                                          <p:val>
                                            <p:fltVal val="19.8371"/>
                                          </p:val>
                                        </p:tav>
                                        <p:tav tm="23290">
                                          <p:val>
                                            <p:fltVal val="19.9936"/>
                                          </p:val>
                                        </p:tav>
                                        <p:tav tm="26620">
                                          <p:val>
                                            <p:fltVal val="19.9945"/>
                                          </p:val>
                                        </p:tav>
                                        <p:tav tm="29950">
                                          <p:val>
                                            <p:fltVal val="19.8447"/>
                                          </p:val>
                                        </p:tav>
                                        <p:tav tm="33280">
                                          <p:val>
                                            <p:fltVal val="19.2733"/>
                                          </p:val>
                                        </p:tav>
                                        <p:tav tm="36610">
                                          <p:val>
                                            <p:fltVal val="17.9968"/>
                                          </p:val>
                                        </p:tav>
                                        <p:tav tm="39940">
                                          <p:val>
                                            <p:fltVal val="15.7316"/>
                                          </p:val>
                                        </p:tav>
                                        <p:tav tm="43270">
                                          <p:val>
                                            <p:fltVal val="12.194"/>
                                          </p:val>
                                        </p:tav>
                                        <p:tav tm="46600">
                                          <p:val>
                                            <p:fltVal val="7.1005"/>
                                          </p:val>
                                        </p:tav>
                                        <p:tav tm="49930">
                                          <p:val>
                                            <p:fltVal val="0.1675"/>
                                          </p:val>
                                        </p:tav>
                                        <p:tav tm="53250">
                                          <p:val>
                                            <p:fltVal val="-6.8299"/>
                                          </p:val>
                                        </p:tav>
                                        <p:tav tm="56580">
                                          <p:val>
                                            <p:fltVal val="-12.0002"/>
                                          </p:val>
                                        </p:tav>
                                        <p:tav tm="59900">
                                          <p:val>
                                            <p:fltVal val="-15.593"/>
                                          </p:val>
                                        </p:tav>
                                        <p:tav tm="63220">
                                          <p:val>
                                            <p:fltVal val="-17.9075"/>
                                          </p:val>
                                        </p:tav>
                                        <p:tav tm="66540">
                                          <p:val>
                                            <p:fltVal val="-19.2249"/>
                                          </p:val>
                                        </p:tav>
                                        <p:tav tm="69870">
                                          <p:val>
                                            <p:fltVal val="-19.8271"/>
                                          </p:val>
                                        </p:tav>
                                        <p:tav tm="73190">
                                          <p:val>
                                            <p:fltVal val="-19.9924"/>
                                          </p:val>
                                        </p:tav>
                                        <p:tav tm="76510">
                                          <p:val>
                                            <p:fltVal val="-19.9955"/>
                                          </p:val>
                                        </p:tav>
                                        <p:tav tm="79830">
                                          <p:val>
                                            <p:fltVal val="-19.8557"/>
                                          </p:val>
                                        </p:tav>
                                        <p:tav tm="83160">
                                          <p:val>
                                            <p:fltVal val="-19.3045"/>
                                          </p:val>
                                        </p:tav>
                                        <p:tav tm="86480">
                                          <p:val>
                                            <p:fltVal val="-18.0634"/>
                                          </p:val>
                                        </p:tav>
                                        <p:tav tm="89800">
                                          <p:val>
                                            <p:fltVal val="-15.8505"/>
                                          </p:val>
                                        </p:tav>
                                        <p:tav tm="93120">
                                          <p:val>
                                            <p:fltVal val="-12.3847"/>
                                          </p:val>
                                        </p:tav>
                                        <p:tav tm="96450">
                                          <p:val>
                                            <p:fltVal val="-7.3674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3" grpId="0" animBg="1"/>
      <p:bldP spid="6" grpId="0"/>
      <p:bldP spid="22" grpId="0" animBg="1"/>
      <p:bldP spid="25" grpId="0"/>
      <p:bldP spid="31" grpId="0"/>
      <p:bldP spid="34" grpId="0" animBg="1"/>
      <p:bldP spid="37" grpId="0"/>
      <p:bldP spid="5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B70BCC-9CED-4E64-BB44-9764BC791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The datatype of user input</a:t>
            </a:r>
            <a:endParaRPr lang="en-US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CB12C4-0BAF-4ADA-AD20-6F91D87285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sz="1800" dirty="0"/>
              <a:t>Stage 1 | level 3 – Input &amp; Output 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4" name="3D Model 23" descr="Stack Of Logs">
                <a:extLst>
                  <a:ext uri="{FF2B5EF4-FFF2-40B4-BE49-F238E27FC236}">
                    <a16:creationId xmlns:a16="http://schemas.microsoft.com/office/drawing/2014/main" id="{33D6F70C-31A8-41F6-BCCC-C54D3BABBF65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96007" y="367333"/>
              <a:ext cx="813343" cy="710062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813343" cy="710062"/>
                    </a:xfrm>
                    <a:prstGeom prst="rect">
                      <a:avLst/>
                    </a:prstGeom>
                  </am3d:spPr>
                  <am3d:camera>
                    <am3d:pos x="0" y="0" z="6845726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478474" d="1000000"/>
                    <am3d:preTrans dx="1116466" dy="-11557697" dz="860427"/>
                    <am3d:scale>
                      <am3d:sx n="1000000" d="1000000"/>
                      <am3d:sy n="1000000" d="1000000"/>
                      <am3d:sz n="1000000" d="1000000"/>
                    </am3d:scale>
                    <am3d:rot ax="1598125" ay="3389738" az="1323794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91662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4" name="3D Model 23" descr="Stack Of Logs">
                <a:extLst>
                  <a:ext uri="{FF2B5EF4-FFF2-40B4-BE49-F238E27FC236}">
                    <a16:creationId xmlns:a16="http://schemas.microsoft.com/office/drawing/2014/main" id="{33D6F70C-31A8-41F6-BCCC-C54D3BABBF6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96007" y="367333"/>
                <a:ext cx="813343" cy="710062"/>
              </a:xfrm>
              <a:prstGeom prst="rect">
                <a:avLst/>
              </a:prstGeom>
            </p:spPr>
          </p:pic>
        </mc:Fallback>
      </mc:AlternateContent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33A524BD-5DEF-455A-911B-F661AAB6454E}"/>
              </a:ext>
            </a:extLst>
          </p:cNvPr>
          <p:cNvSpPr/>
          <p:nvPr/>
        </p:nvSpPr>
        <p:spPr>
          <a:xfrm>
            <a:off x="1109350" y="523823"/>
            <a:ext cx="1994560" cy="502508"/>
          </a:xfrm>
          <a:prstGeom prst="roundRect">
            <a:avLst>
              <a:gd name="adj" fmla="val 50000"/>
            </a:avLst>
          </a:prstGeom>
          <a:solidFill>
            <a:srgbClr val="00B05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Input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4B24A50-8030-4C5E-9D63-5503259BD1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9812" y="1673225"/>
            <a:ext cx="5624513" cy="1835037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A5B7C20-F39B-469C-B08C-238128A4334B}"/>
              </a:ext>
            </a:extLst>
          </p:cNvPr>
          <p:cNvSpPr/>
          <p:nvPr/>
        </p:nvSpPr>
        <p:spPr>
          <a:xfrm>
            <a:off x="2600325" y="1673225"/>
            <a:ext cx="1609725" cy="365125"/>
          </a:xfrm>
          <a:prstGeom prst="roundRect">
            <a:avLst>
              <a:gd name="adj" fmla="val 50000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Code 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B1598566-73F4-44BA-86BF-D8FAD38492B6}"/>
              </a:ext>
            </a:extLst>
          </p:cNvPr>
          <p:cNvSpPr/>
          <p:nvPr/>
        </p:nvSpPr>
        <p:spPr>
          <a:xfrm>
            <a:off x="2600325" y="4158371"/>
            <a:ext cx="1609725" cy="560558"/>
          </a:xfrm>
          <a:prstGeom prst="roundRect">
            <a:avLst>
              <a:gd name="adj" fmla="val 50000"/>
            </a:avLst>
          </a:prstGeom>
          <a:solidFill>
            <a:srgbClr val="2E75B6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name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26BCDD46-C452-4922-A365-F2A5AD188FFF}"/>
              </a:ext>
            </a:extLst>
          </p:cNvPr>
          <p:cNvSpPr/>
          <p:nvPr/>
        </p:nvSpPr>
        <p:spPr>
          <a:xfrm>
            <a:off x="4376737" y="4155156"/>
            <a:ext cx="1609725" cy="560558"/>
          </a:xfrm>
          <a:prstGeom prst="roundRect">
            <a:avLst>
              <a:gd name="adj" fmla="val 50000"/>
            </a:avLst>
          </a:prstGeom>
          <a:solidFill>
            <a:srgbClr val="2E75B6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age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68C9B6F0-C7CC-4EFD-A37A-9550DDD45845}"/>
              </a:ext>
            </a:extLst>
          </p:cNvPr>
          <p:cNvSpPr/>
          <p:nvPr/>
        </p:nvSpPr>
        <p:spPr>
          <a:xfrm>
            <a:off x="6153150" y="4158371"/>
            <a:ext cx="1609725" cy="560558"/>
          </a:xfrm>
          <a:prstGeom prst="roundRect">
            <a:avLst>
              <a:gd name="adj" fmla="val 50000"/>
            </a:avLst>
          </a:prstGeom>
          <a:solidFill>
            <a:srgbClr val="2E75B6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school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244D48-B7F1-4CAC-B6E3-695620DAFACA}"/>
              </a:ext>
            </a:extLst>
          </p:cNvPr>
          <p:cNvSpPr txBox="1"/>
          <p:nvPr/>
        </p:nvSpPr>
        <p:spPr>
          <a:xfrm>
            <a:off x="4527290" y="3655536"/>
            <a:ext cx="12119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3 variables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0F88FCA-E304-4D12-B6AB-2E271B15335C}"/>
              </a:ext>
            </a:extLst>
          </p:cNvPr>
          <p:cNvSpPr txBox="1"/>
          <p:nvPr/>
        </p:nvSpPr>
        <p:spPr>
          <a:xfrm>
            <a:off x="4114640" y="4890556"/>
            <a:ext cx="2133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All of string datatype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0A2D2F6-4401-423F-8FDF-466A90CA5E43}"/>
              </a:ext>
            </a:extLst>
          </p:cNvPr>
          <p:cNvSpPr/>
          <p:nvPr/>
        </p:nvSpPr>
        <p:spPr>
          <a:xfrm>
            <a:off x="8312726" y="3508262"/>
            <a:ext cx="3140364" cy="179968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D42AE5B-9774-4912-9CEE-3652C7E10680}"/>
              </a:ext>
            </a:extLst>
          </p:cNvPr>
          <p:cNvSpPr txBox="1"/>
          <p:nvPr/>
        </p:nvSpPr>
        <p:spPr>
          <a:xfrm>
            <a:off x="8435847" y="3746386"/>
            <a:ext cx="2894121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FF616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The value returned from </a:t>
            </a:r>
            <a:r>
              <a:rPr lang="en-US" sz="2000" dirty="0">
                <a:latin typeface="Aharoni" panose="02010803020104030203" pitchFamily="2" charset="-79"/>
                <a:cs typeface="Aharoni" panose="02010803020104030203" pitchFamily="2" charset="-79"/>
              </a:rPr>
              <a:t>input( ) </a:t>
            </a:r>
            <a:r>
              <a:rPr lang="en-US" sz="2000" dirty="0">
                <a:solidFill>
                  <a:srgbClr val="FF616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function is always 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string data type</a:t>
            </a:r>
          </a:p>
        </p:txBody>
      </p:sp>
    </p:spTree>
    <p:extLst>
      <p:ext uri="{BB962C8B-B14F-4D97-AF65-F5344CB8AC3E}">
        <p14:creationId xmlns:p14="http://schemas.microsoft.com/office/powerpoint/2010/main" val="18518050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mph" presetSubtype="12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5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3330">
                                          <p:val>
                                            <p:fltVal val="6.9747"/>
                                          </p:val>
                                        </p:tav>
                                        <p:tav tm="6660">
                                          <p:val>
                                            <p:fltVal val="12.1039"/>
                                          </p:val>
                                        </p:tav>
                                        <p:tav tm="9990">
                                          <p:val>
                                            <p:fltVal val="15.6713"/>
                                          </p:val>
                                        </p:tav>
                                        <p:tav tm="13320">
                                          <p:val>
                                            <p:fltVal val="17.9604"/>
                                          </p:val>
                                        </p:tav>
                                        <p:tav tm="16650">
                                          <p:val>
                                            <p:fltVal val="19.2548"/>
                                          </p:val>
                                        </p:tav>
                                        <p:tav tm="19970">
                                          <p:val>
                                            <p:fltVal val="19.8371"/>
                                          </p:val>
                                        </p:tav>
                                        <p:tav tm="23290">
                                          <p:val>
                                            <p:fltVal val="19.9936"/>
                                          </p:val>
                                        </p:tav>
                                        <p:tav tm="26620">
                                          <p:val>
                                            <p:fltVal val="19.9945"/>
                                          </p:val>
                                        </p:tav>
                                        <p:tav tm="29950">
                                          <p:val>
                                            <p:fltVal val="19.8447"/>
                                          </p:val>
                                        </p:tav>
                                        <p:tav tm="33280">
                                          <p:val>
                                            <p:fltVal val="19.2733"/>
                                          </p:val>
                                        </p:tav>
                                        <p:tav tm="36610">
                                          <p:val>
                                            <p:fltVal val="17.9968"/>
                                          </p:val>
                                        </p:tav>
                                        <p:tav tm="39940">
                                          <p:val>
                                            <p:fltVal val="15.7316"/>
                                          </p:val>
                                        </p:tav>
                                        <p:tav tm="43270">
                                          <p:val>
                                            <p:fltVal val="12.194"/>
                                          </p:val>
                                        </p:tav>
                                        <p:tav tm="46600">
                                          <p:val>
                                            <p:fltVal val="7.1005"/>
                                          </p:val>
                                        </p:tav>
                                        <p:tav tm="49930">
                                          <p:val>
                                            <p:fltVal val="0.1675"/>
                                          </p:val>
                                        </p:tav>
                                        <p:tav tm="53250">
                                          <p:val>
                                            <p:fltVal val="-6.8299"/>
                                          </p:val>
                                        </p:tav>
                                        <p:tav tm="56580">
                                          <p:val>
                                            <p:fltVal val="-12.0002"/>
                                          </p:val>
                                        </p:tav>
                                        <p:tav tm="59900">
                                          <p:val>
                                            <p:fltVal val="-15.593"/>
                                          </p:val>
                                        </p:tav>
                                        <p:tav tm="63220">
                                          <p:val>
                                            <p:fltVal val="-17.9075"/>
                                          </p:val>
                                        </p:tav>
                                        <p:tav tm="66540">
                                          <p:val>
                                            <p:fltVal val="-19.2249"/>
                                          </p:val>
                                        </p:tav>
                                        <p:tav tm="69870">
                                          <p:val>
                                            <p:fltVal val="-19.8271"/>
                                          </p:val>
                                        </p:tav>
                                        <p:tav tm="73190">
                                          <p:val>
                                            <p:fltVal val="-19.9924"/>
                                          </p:val>
                                        </p:tav>
                                        <p:tav tm="76510">
                                          <p:val>
                                            <p:fltVal val="-19.9955"/>
                                          </p:val>
                                        </p:tav>
                                        <p:tav tm="79830">
                                          <p:val>
                                            <p:fltVal val="-19.8557"/>
                                          </p:val>
                                        </p:tav>
                                        <p:tav tm="83160">
                                          <p:val>
                                            <p:fltVal val="-19.3045"/>
                                          </p:val>
                                        </p:tav>
                                        <p:tav tm="86480">
                                          <p:val>
                                            <p:fltVal val="-18.0634"/>
                                          </p:val>
                                        </p:tav>
                                        <p:tav tm="89800">
                                          <p:val>
                                            <p:fltVal val="-15.8505"/>
                                          </p:val>
                                        </p:tav>
                                        <p:tav tm="93120">
                                          <p:val>
                                            <p:fltVal val="-12.3847"/>
                                          </p:val>
                                        </p:tav>
                                        <p:tav tm="96450">
                                          <p:val>
                                            <p:fltVal val="-7.3674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9" grpId="0" animBg="1"/>
      <p:bldP spid="26" grpId="0" animBg="1"/>
      <p:bldP spid="27" grpId="0" animBg="1"/>
      <p:bldP spid="30" grpId="0" animBg="1"/>
      <p:bldP spid="10" grpId="0"/>
      <p:bldP spid="32" grpId="0"/>
      <p:bldP spid="33" grpId="0" animBg="1"/>
      <p:bldP spid="3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BEFEBF52-F8C4-4589-8174-2418D33CB43D}"/>
              </a:ext>
            </a:extLst>
          </p:cNvPr>
          <p:cNvSpPr/>
          <p:nvPr/>
        </p:nvSpPr>
        <p:spPr>
          <a:xfrm>
            <a:off x="0" y="0"/>
            <a:ext cx="12192000" cy="60166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500" b="1" dirty="0">
                <a:solidFill>
                  <a:schemeClr val="accent5">
                    <a:lumMod val="75000"/>
                  </a:schemeClr>
                </a:solidFill>
              </a:rPr>
              <a:t>Try coding</a:t>
            </a:r>
            <a:endParaRPr lang="en-US" sz="4000" dirty="0">
              <a:solidFill>
                <a:sysClr val="windowText" lastClr="000000"/>
              </a:solidFill>
            </a:endParaRPr>
          </a:p>
        </p:txBody>
      </p:sp>
      <p:sp>
        <p:nvSpPr>
          <p:cNvPr id="28" name="Footer Placeholder 27">
            <a:extLst>
              <a:ext uri="{FF2B5EF4-FFF2-40B4-BE49-F238E27FC236}">
                <a16:creationId xmlns:a16="http://schemas.microsoft.com/office/drawing/2014/main" id="{13817E94-0179-438E-BF78-D82EFFFE37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sz="1600" dirty="0"/>
              <a:t>Stage 1 | level 3 – Output &amp; Input</a:t>
            </a:r>
          </a:p>
        </p:txBody>
      </p:sp>
    </p:spTree>
    <p:extLst>
      <p:ext uri="{BB962C8B-B14F-4D97-AF65-F5344CB8AC3E}">
        <p14:creationId xmlns:p14="http://schemas.microsoft.com/office/powerpoint/2010/main" val="21694217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59B90A3-0261-4343-A15D-897AEA65FA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350" y="1426381"/>
            <a:ext cx="4405313" cy="16560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5B70BCC-9CED-4E64-BB44-9764BC791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Casting in python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CB12C4-0BAF-4ADA-AD20-6F91D87285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sz="1800" dirty="0"/>
              <a:t>Stage 1 | level 3 – Input &amp; Output 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4" name="3D Model 23" descr="Stack Of Logs">
                <a:extLst>
                  <a:ext uri="{FF2B5EF4-FFF2-40B4-BE49-F238E27FC236}">
                    <a16:creationId xmlns:a16="http://schemas.microsoft.com/office/drawing/2014/main" id="{33D6F70C-31A8-41F6-BCCC-C54D3BABBF65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96007" y="367333"/>
              <a:ext cx="813343" cy="710062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813343" cy="710062"/>
                    </a:xfrm>
                    <a:prstGeom prst="rect">
                      <a:avLst/>
                    </a:prstGeom>
                  </am3d:spPr>
                  <am3d:camera>
                    <am3d:pos x="0" y="0" z="6845726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478474" d="1000000"/>
                    <am3d:preTrans dx="1116466" dy="-11557697" dz="860427"/>
                    <am3d:scale>
                      <am3d:sx n="1000000" d="1000000"/>
                      <am3d:sy n="1000000" d="1000000"/>
                      <am3d:sz n="1000000" d="1000000"/>
                    </am3d:scale>
                    <am3d:rot ax="1598125" ay="3389738" az="1323794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91662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4" name="3D Model 23" descr="Stack Of Logs">
                <a:extLst>
                  <a:ext uri="{FF2B5EF4-FFF2-40B4-BE49-F238E27FC236}">
                    <a16:creationId xmlns:a16="http://schemas.microsoft.com/office/drawing/2014/main" id="{33D6F70C-31A8-41F6-BCCC-C54D3BABBF6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96007" y="367333"/>
                <a:ext cx="813343" cy="710062"/>
              </a:xfrm>
              <a:prstGeom prst="rect">
                <a:avLst/>
              </a:prstGeom>
            </p:spPr>
          </p:pic>
        </mc:Fallback>
      </mc:AlternateContent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33A524BD-5DEF-455A-911B-F661AAB6454E}"/>
              </a:ext>
            </a:extLst>
          </p:cNvPr>
          <p:cNvSpPr/>
          <p:nvPr/>
        </p:nvSpPr>
        <p:spPr>
          <a:xfrm>
            <a:off x="1109350" y="523823"/>
            <a:ext cx="1994560" cy="502508"/>
          </a:xfrm>
          <a:prstGeom prst="roundRect">
            <a:avLst>
              <a:gd name="adj" fmla="val 50000"/>
            </a:avLst>
          </a:prstGeom>
          <a:solidFill>
            <a:srgbClr val="00B05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Input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0B94D35-D3BC-4550-AF8C-5F21A9A0A1B8}"/>
              </a:ext>
            </a:extLst>
          </p:cNvPr>
          <p:cNvSpPr/>
          <p:nvPr/>
        </p:nvSpPr>
        <p:spPr>
          <a:xfrm>
            <a:off x="6256052" y="2253182"/>
            <a:ext cx="3324225" cy="555974"/>
          </a:xfrm>
          <a:prstGeom prst="roundRect">
            <a:avLst>
              <a:gd name="adj" fmla="val 6757"/>
            </a:avLst>
          </a:prstGeom>
          <a:solidFill>
            <a:schemeClr val="accent5"/>
          </a:soli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/>
              <a:t>  </a:t>
            </a:r>
            <a:r>
              <a:rPr lang="en-US" sz="2400" b="1" dirty="0">
                <a:latin typeface="Cascadia Code PL" panose="020B0609020000020004" pitchFamily="49" charset="0"/>
                <a:cs typeface="Cascadia Code PL" panose="020B0609020000020004" pitchFamily="49" charset="0"/>
              </a:rPr>
              <a:t>str</a:t>
            </a:r>
          </a:p>
        </p:txBody>
      </p:sp>
      <p:pic>
        <p:nvPicPr>
          <p:cNvPr id="8" name="Graphic 7" descr="Chevron arrows">
            <a:extLst>
              <a:ext uri="{FF2B5EF4-FFF2-40B4-BE49-F238E27FC236}">
                <a16:creationId xmlns:a16="http://schemas.microsoft.com/office/drawing/2014/main" id="{CB36451C-6AA5-4CFE-B855-3FF64E6FFB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15298" y="2253903"/>
            <a:ext cx="571500" cy="571500"/>
          </a:xfrm>
          <a:prstGeom prst="rect">
            <a:avLst/>
          </a:prstGeom>
        </p:spPr>
      </p:pic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ABCFBB98-5654-4E35-B3F3-263777432160}"/>
              </a:ext>
            </a:extLst>
          </p:cNvPr>
          <p:cNvSpPr/>
          <p:nvPr/>
        </p:nvSpPr>
        <p:spPr>
          <a:xfrm>
            <a:off x="6256052" y="3211811"/>
            <a:ext cx="3324225" cy="1124328"/>
          </a:xfrm>
          <a:prstGeom prst="roundRect">
            <a:avLst>
              <a:gd name="adj" fmla="val 2479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Aharoni" panose="02010803020104030203" pitchFamily="2" charset="-79"/>
                <a:cs typeface="Aharoni" panose="02010803020104030203" pitchFamily="2" charset="-79"/>
              </a:rPr>
              <a:t>Casting is when you convert a variable value from one type to another.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B32E768-E011-46D0-B25C-6DDAA813F5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9350" y="3086811"/>
            <a:ext cx="3909076" cy="2060598"/>
          </a:xfrm>
          <a:prstGeom prst="rect">
            <a:avLst/>
          </a:prstGeom>
        </p:spPr>
      </p:pic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F5B6A344-1321-47DA-BAED-A1E2480DF179}"/>
              </a:ext>
            </a:extLst>
          </p:cNvPr>
          <p:cNvSpPr/>
          <p:nvPr/>
        </p:nvSpPr>
        <p:spPr>
          <a:xfrm>
            <a:off x="6272525" y="4452105"/>
            <a:ext cx="3324225" cy="555974"/>
          </a:xfrm>
          <a:prstGeom prst="roundRect">
            <a:avLst>
              <a:gd name="adj" fmla="val 6757"/>
            </a:avLst>
          </a:prstGeom>
          <a:solidFill>
            <a:schemeClr val="accent5"/>
          </a:soli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/>
              <a:t>  </a:t>
            </a:r>
            <a:r>
              <a:rPr lang="en-US" sz="2400" b="1" dirty="0">
                <a:latin typeface="Cascadia Code PL" panose="020B0609020000020004" pitchFamily="49" charset="0"/>
                <a:cs typeface="Cascadia Code PL" panose="020B0609020000020004" pitchFamily="49" charset="0"/>
              </a:rPr>
              <a:t>int</a:t>
            </a:r>
          </a:p>
        </p:txBody>
      </p:sp>
      <p:pic>
        <p:nvPicPr>
          <p:cNvPr id="21" name="Graphic 20" descr="Chevron arrows">
            <a:extLst>
              <a:ext uri="{FF2B5EF4-FFF2-40B4-BE49-F238E27FC236}">
                <a16:creationId xmlns:a16="http://schemas.microsoft.com/office/drawing/2014/main" id="{DD9D9082-6119-4060-9724-8536C621503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732676" y="4406639"/>
            <a:ext cx="571500" cy="571500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E4E162F-81D0-4956-B74F-F009D1C04D5D}"/>
              </a:ext>
            </a:extLst>
          </p:cNvPr>
          <p:cNvCxnSpPr>
            <a:cxnSpLocks/>
            <a:stCxn id="17" idx="1"/>
          </p:cNvCxnSpPr>
          <p:nvPr/>
        </p:nvCxnSpPr>
        <p:spPr>
          <a:xfrm flipH="1">
            <a:off x="3263962" y="3773975"/>
            <a:ext cx="2992090" cy="331301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Graphic 28" descr="Chevron arrows">
            <a:extLst>
              <a:ext uri="{FF2B5EF4-FFF2-40B4-BE49-F238E27FC236}">
                <a16:creationId xmlns:a16="http://schemas.microsoft.com/office/drawing/2014/main" id="{6AA95C62-4425-4014-AF49-877ED81E0F1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81287" y="4406639"/>
            <a:ext cx="571500" cy="571500"/>
          </a:xfrm>
          <a:prstGeom prst="rect">
            <a:avLst/>
          </a:prstGeom>
        </p:spPr>
      </p:pic>
      <p:pic>
        <p:nvPicPr>
          <p:cNvPr id="31" name="Graphic 30" descr="Chevron arrows">
            <a:extLst>
              <a:ext uri="{FF2B5EF4-FFF2-40B4-BE49-F238E27FC236}">
                <a16:creationId xmlns:a16="http://schemas.microsoft.com/office/drawing/2014/main" id="{24CAE70F-B1C2-465F-9139-BECBFA94C94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619280" y="4406639"/>
            <a:ext cx="571500" cy="571500"/>
          </a:xfrm>
          <a:prstGeom prst="rect">
            <a:avLst/>
          </a:prstGeom>
        </p:spPr>
      </p:pic>
      <p:pic>
        <p:nvPicPr>
          <p:cNvPr id="34" name="Graphic 33" descr="Chevron arrows">
            <a:extLst>
              <a:ext uri="{FF2B5EF4-FFF2-40B4-BE49-F238E27FC236}">
                <a16:creationId xmlns:a16="http://schemas.microsoft.com/office/drawing/2014/main" id="{9446C14F-8503-4DBE-9836-9684E964F2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181287" y="2253182"/>
            <a:ext cx="57150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8959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mph" presetSubtype="12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5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3330">
                                          <p:val>
                                            <p:fltVal val="6.9747"/>
                                          </p:val>
                                        </p:tav>
                                        <p:tav tm="6660">
                                          <p:val>
                                            <p:fltVal val="12.1039"/>
                                          </p:val>
                                        </p:tav>
                                        <p:tav tm="9990">
                                          <p:val>
                                            <p:fltVal val="15.6713"/>
                                          </p:val>
                                        </p:tav>
                                        <p:tav tm="13320">
                                          <p:val>
                                            <p:fltVal val="17.9604"/>
                                          </p:val>
                                        </p:tav>
                                        <p:tav tm="16650">
                                          <p:val>
                                            <p:fltVal val="19.2548"/>
                                          </p:val>
                                        </p:tav>
                                        <p:tav tm="19970">
                                          <p:val>
                                            <p:fltVal val="19.8371"/>
                                          </p:val>
                                        </p:tav>
                                        <p:tav tm="23290">
                                          <p:val>
                                            <p:fltVal val="19.9936"/>
                                          </p:val>
                                        </p:tav>
                                        <p:tav tm="26620">
                                          <p:val>
                                            <p:fltVal val="19.9945"/>
                                          </p:val>
                                        </p:tav>
                                        <p:tav tm="29950">
                                          <p:val>
                                            <p:fltVal val="19.8447"/>
                                          </p:val>
                                        </p:tav>
                                        <p:tav tm="33280">
                                          <p:val>
                                            <p:fltVal val="19.2733"/>
                                          </p:val>
                                        </p:tav>
                                        <p:tav tm="36610">
                                          <p:val>
                                            <p:fltVal val="17.9968"/>
                                          </p:val>
                                        </p:tav>
                                        <p:tav tm="39940">
                                          <p:val>
                                            <p:fltVal val="15.7316"/>
                                          </p:val>
                                        </p:tav>
                                        <p:tav tm="43270">
                                          <p:val>
                                            <p:fltVal val="12.194"/>
                                          </p:val>
                                        </p:tav>
                                        <p:tav tm="46600">
                                          <p:val>
                                            <p:fltVal val="7.1005"/>
                                          </p:val>
                                        </p:tav>
                                        <p:tav tm="49930">
                                          <p:val>
                                            <p:fltVal val="0.1675"/>
                                          </p:val>
                                        </p:tav>
                                        <p:tav tm="53250">
                                          <p:val>
                                            <p:fltVal val="-6.8299"/>
                                          </p:val>
                                        </p:tav>
                                        <p:tav tm="56580">
                                          <p:val>
                                            <p:fltVal val="-12.0002"/>
                                          </p:val>
                                        </p:tav>
                                        <p:tav tm="59900">
                                          <p:val>
                                            <p:fltVal val="-15.593"/>
                                          </p:val>
                                        </p:tav>
                                        <p:tav tm="63220">
                                          <p:val>
                                            <p:fltVal val="-17.9075"/>
                                          </p:val>
                                        </p:tav>
                                        <p:tav tm="66540">
                                          <p:val>
                                            <p:fltVal val="-19.2249"/>
                                          </p:val>
                                        </p:tav>
                                        <p:tav tm="69870">
                                          <p:val>
                                            <p:fltVal val="-19.8271"/>
                                          </p:val>
                                        </p:tav>
                                        <p:tav tm="73190">
                                          <p:val>
                                            <p:fltVal val="-19.9924"/>
                                          </p:val>
                                        </p:tav>
                                        <p:tav tm="76510">
                                          <p:val>
                                            <p:fltVal val="-19.9955"/>
                                          </p:val>
                                        </p:tav>
                                        <p:tav tm="79830">
                                          <p:val>
                                            <p:fltVal val="-19.8557"/>
                                          </p:val>
                                        </p:tav>
                                        <p:tav tm="83160">
                                          <p:val>
                                            <p:fltVal val="-19.3045"/>
                                          </p:val>
                                        </p:tav>
                                        <p:tav tm="86480">
                                          <p:val>
                                            <p:fltVal val="-18.0634"/>
                                          </p:val>
                                        </p:tav>
                                        <p:tav tm="89800">
                                          <p:val>
                                            <p:fltVal val="-15.8505"/>
                                          </p:val>
                                        </p:tav>
                                        <p:tav tm="93120">
                                          <p:val>
                                            <p:fltVal val="-12.3847"/>
                                          </p:val>
                                        </p:tav>
                                        <p:tav tm="96450">
                                          <p:val>
                                            <p:fltVal val="-7.3674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5" grpId="0" animBg="1"/>
      <p:bldP spid="17" grpId="0" animBg="1"/>
      <p:bldP spid="2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9BFC4702-D1FB-4747-9C09-65CF22854A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975" y="2908043"/>
            <a:ext cx="2564819" cy="17484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5B70BCC-9CED-4E64-BB44-9764BC791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Casting in python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CB12C4-0BAF-4ADA-AD20-6F91D87285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sz="1800" dirty="0"/>
              <a:t>Stage 1 | level 3 – Input &amp; Output 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4" name="3D Model 23" descr="Stack Of Logs">
                <a:extLst>
                  <a:ext uri="{FF2B5EF4-FFF2-40B4-BE49-F238E27FC236}">
                    <a16:creationId xmlns:a16="http://schemas.microsoft.com/office/drawing/2014/main" id="{33D6F70C-31A8-41F6-BCCC-C54D3BABBF65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96007" y="367333"/>
              <a:ext cx="813343" cy="710062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813343" cy="710062"/>
                    </a:xfrm>
                    <a:prstGeom prst="rect">
                      <a:avLst/>
                    </a:prstGeom>
                  </am3d:spPr>
                  <am3d:camera>
                    <am3d:pos x="0" y="0" z="6845726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478474" d="1000000"/>
                    <am3d:preTrans dx="1116466" dy="-11557697" dz="860427"/>
                    <am3d:scale>
                      <am3d:sx n="1000000" d="1000000"/>
                      <am3d:sy n="1000000" d="1000000"/>
                      <am3d:sz n="1000000" d="1000000"/>
                    </am3d:scale>
                    <am3d:rot ax="1598125" ay="3389738" az="1323794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91662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4" name="3D Model 23" descr="Stack Of Logs">
                <a:extLst>
                  <a:ext uri="{FF2B5EF4-FFF2-40B4-BE49-F238E27FC236}">
                    <a16:creationId xmlns:a16="http://schemas.microsoft.com/office/drawing/2014/main" id="{33D6F70C-31A8-41F6-BCCC-C54D3BABBF6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96007" y="367333"/>
                <a:ext cx="813343" cy="710062"/>
              </a:xfrm>
              <a:prstGeom prst="rect">
                <a:avLst/>
              </a:prstGeom>
            </p:spPr>
          </p:pic>
        </mc:Fallback>
      </mc:AlternateContent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ABCFBB98-5654-4E35-B3F3-263777432160}"/>
              </a:ext>
            </a:extLst>
          </p:cNvPr>
          <p:cNvSpPr/>
          <p:nvPr/>
        </p:nvSpPr>
        <p:spPr>
          <a:xfrm>
            <a:off x="1130976" y="966211"/>
            <a:ext cx="5850849" cy="1748413"/>
          </a:xfrm>
          <a:prstGeom prst="roundRect">
            <a:avLst>
              <a:gd name="adj" fmla="val 2479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latin typeface="Aharoni" panose="02010803020104030203" pitchFamily="2" charset="-79"/>
                <a:cs typeface="Aharoni" panose="02010803020104030203" pitchFamily="2" charset="-79"/>
              </a:rPr>
              <a:t>In python, its done with functions such as </a:t>
            </a:r>
            <a:r>
              <a:rPr lang="en-US" sz="2800" dirty="0">
                <a:solidFill>
                  <a:srgbClr val="FFFF00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int() </a:t>
            </a:r>
            <a:r>
              <a:rPr lang="en-US" sz="2800" dirty="0">
                <a:latin typeface="Aharoni" panose="02010803020104030203" pitchFamily="2" charset="-79"/>
                <a:cs typeface="Aharoni" panose="02010803020104030203" pitchFamily="2" charset="-79"/>
              </a:rPr>
              <a:t>or </a:t>
            </a:r>
            <a:r>
              <a:rPr lang="en-US" sz="2800" dirty="0">
                <a:solidFill>
                  <a:srgbClr val="FFFF00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float()</a:t>
            </a:r>
            <a:r>
              <a:rPr lang="en-US" sz="2800" dirty="0">
                <a:latin typeface="Aharoni" panose="02010803020104030203" pitchFamily="2" charset="-79"/>
                <a:cs typeface="Aharoni" panose="02010803020104030203" pitchFamily="2" charset="-79"/>
              </a:rPr>
              <a:t> or </a:t>
            </a:r>
            <a:r>
              <a:rPr lang="en-US" sz="2800" dirty="0">
                <a:solidFill>
                  <a:srgbClr val="FFFF00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str()</a:t>
            </a:r>
            <a:r>
              <a:rPr lang="en-US" sz="2800" dirty="0">
                <a:latin typeface="Aharoni" panose="02010803020104030203" pitchFamily="2" charset="-79"/>
                <a:cs typeface="Aharoni" panose="02010803020104030203" pitchFamily="2" charset="-79"/>
              </a:rPr>
              <a:t>.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A5BB69-4422-4823-AE05-80D7898768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7577" y="1973289"/>
            <a:ext cx="1374099" cy="83734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AE32012-78AF-4E3C-A2C7-F4C89329F8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6765" y="966211"/>
            <a:ext cx="1395725" cy="749941"/>
          </a:xfrm>
          <a:prstGeom prst="rect">
            <a:avLst/>
          </a:prstGeo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72DDE6F9-634F-4C32-89B8-8F3F90FF5A78}"/>
              </a:ext>
            </a:extLst>
          </p:cNvPr>
          <p:cNvSpPr/>
          <p:nvPr/>
        </p:nvSpPr>
        <p:spPr>
          <a:xfrm>
            <a:off x="9691376" y="2114352"/>
            <a:ext cx="1699899" cy="555974"/>
          </a:xfrm>
          <a:prstGeom prst="roundRect">
            <a:avLst>
              <a:gd name="adj" fmla="val 6757"/>
            </a:avLst>
          </a:prstGeom>
          <a:solidFill>
            <a:schemeClr val="accent5"/>
          </a:soli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 ‘</a:t>
            </a:r>
            <a:r>
              <a:rPr lang="en-US" b="1" dirty="0">
                <a:latin typeface="Cascadia Code PL" panose="020B0609020000020004" pitchFamily="49" charset="0"/>
                <a:cs typeface="Cascadia Code PL" panose="020B0609020000020004" pitchFamily="49" charset="0"/>
              </a:rPr>
              <a:t>100-90’</a:t>
            </a:r>
          </a:p>
        </p:txBody>
      </p:sp>
      <p:pic>
        <p:nvPicPr>
          <p:cNvPr id="13" name="Graphic 12" descr="Chevron arrows">
            <a:extLst>
              <a:ext uri="{FF2B5EF4-FFF2-40B4-BE49-F238E27FC236}">
                <a16:creationId xmlns:a16="http://schemas.microsoft.com/office/drawing/2014/main" id="{3AB34605-439F-4ABA-92FC-525357FEF38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482774" y="2114401"/>
            <a:ext cx="571500" cy="571500"/>
          </a:xfrm>
          <a:prstGeom prst="rect">
            <a:avLst/>
          </a:prstGeom>
        </p:spPr>
      </p:pic>
      <p:pic>
        <p:nvPicPr>
          <p:cNvPr id="25" name="Graphic 24" descr="Chevron arrows">
            <a:extLst>
              <a:ext uri="{FF2B5EF4-FFF2-40B4-BE49-F238E27FC236}">
                <a16:creationId xmlns:a16="http://schemas.microsoft.com/office/drawing/2014/main" id="{4FED8FDD-BC84-44BB-B9D2-456518C21C1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910776" y="2114352"/>
            <a:ext cx="571500" cy="5715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2EA77C2-1A6E-4CC4-A450-9268AB021AED}"/>
              </a:ext>
            </a:extLst>
          </p:cNvPr>
          <p:cNvSpPr txBox="1"/>
          <p:nvPr/>
        </p:nvSpPr>
        <p:spPr>
          <a:xfrm>
            <a:off x="9597377" y="1145489"/>
            <a:ext cx="17938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Because string values don’t work like math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171B6AED-CC34-41C2-B763-3AFECA69EDAD}"/>
              </a:ext>
            </a:extLst>
          </p:cNvPr>
          <p:cNvSpPr/>
          <p:nvPr/>
        </p:nvSpPr>
        <p:spPr>
          <a:xfrm>
            <a:off x="4728851" y="3807579"/>
            <a:ext cx="1367149" cy="555974"/>
          </a:xfrm>
          <a:prstGeom prst="roundRect">
            <a:avLst>
              <a:gd name="adj" fmla="val 6757"/>
            </a:avLst>
          </a:prstGeom>
          <a:solidFill>
            <a:schemeClr val="accent5"/>
          </a:soli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10</a:t>
            </a:r>
            <a:endParaRPr lang="en-US" b="1" dirty="0">
              <a:latin typeface="Cascadia Code PL" panose="020B0609020000020004" pitchFamily="49" charset="0"/>
              <a:cs typeface="Cascadia Code PL" panose="020B0609020000020004" pitchFamily="49" charset="0"/>
            </a:endParaRPr>
          </a:p>
        </p:txBody>
      </p:sp>
      <p:pic>
        <p:nvPicPr>
          <p:cNvPr id="32" name="Graphic 31" descr="Chevron arrows">
            <a:extLst>
              <a:ext uri="{FF2B5EF4-FFF2-40B4-BE49-F238E27FC236}">
                <a16:creationId xmlns:a16="http://schemas.microsoft.com/office/drawing/2014/main" id="{4CB98D6E-256E-4449-AB62-8CE5E2FB0A5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520249" y="3807628"/>
            <a:ext cx="571500" cy="571500"/>
          </a:xfrm>
          <a:prstGeom prst="rect">
            <a:avLst/>
          </a:prstGeom>
        </p:spPr>
      </p:pic>
      <p:pic>
        <p:nvPicPr>
          <p:cNvPr id="33" name="Graphic 32" descr="Chevron arrows">
            <a:extLst>
              <a:ext uri="{FF2B5EF4-FFF2-40B4-BE49-F238E27FC236}">
                <a16:creationId xmlns:a16="http://schemas.microsoft.com/office/drawing/2014/main" id="{79077A2C-77EC-4DFE-BE93-BD6F9EC7B85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948251" y="3807579"/>
            <a:ext cx="571500" cy="5715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5807C72-80A2-431B-A832-AFB25DA6828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48573" y="2826964"/>
            <a:ext cx="2863180" cy="2791241"/>
          </a:xfrm>
          <a:prstGeom prst="rect">
            <a:avLst/>
          </a:prstGeom>
        </p:spPr>
      </p:pic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F0AEAA16-EBD7-4CAE-B333-8E680DADB621}"/>
              </a:ext>
            </a:extLst>
          </p:cNvPr>
          <p:cNvSpPr/>
          <p:nvPr/>
        </p:nvSpPr>
        <p:spPr>
          <a:xfrm>
            <a:off x="9691377" y="3860919"/>
            <a:ext cx="1280173" cy="313255"/>
          </a:xfrm>
          <a:prstGeom prst="roundRect">
            <a:avLst>
              <a:gd name="adj" fmla="val 6757"/>
            </a:avLst>
          </a:prstGeom>
          <a:solidFill>
            <a:schemeClr val="accent5"/>
          </a:soli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/>
              <a:t>1.232</a:t>
            </a:r>
            <a:endParaRPr lang="en-US" sz="1600" b="1" dirty="0">
              <a:latin typeface="Cascadia Code PL" panose="020B0609020000020004" pitchFamily="49" charset="0"/>
              <a:cs typeface="Cascadia Code PL" panose="020B0609020000020004" pitchFamily="49" charset="0"/>
            </a:endParaRP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4E9423F4-52C4-4200-8010-4A97D7182435}"/>
              </a:ext>
            </a:extLst>
          </p:cNvPr>
          <p:cNvSpPr/>
          <p:nvPr/>
        </p:nvSpPr>
        <p:spPr>
          <a:xfrm>
            <a:off x="9691376" y="4211432"/>
            <a:ext cx="1280173" cy="313255"/>
          </a:xfrm>
          <a:prstGeom prst="roundRect">
            <a:avLst>
              <a:gd name="adj" fmla="val 6757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/>
              <a:t>float</a:t>
            </a:r>
            <a:endParaRPr lang="en-US" sz="1600" b="1" dirty="0">
              <a:latin typeface="Cascadia Code PL" panose="020B0609020000020004" pitchFamily="49" charset="0"/>
              <a:cs typeface="Cascadia Code PL" panose="020B0609020000020004" pitchFamily="49" charset="0"/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C5FF8D33-00C4-48EA-A8BA-4D5D01129C00}"/>
              </a:ext>
            </a:extLst>
          </p:cNvPr>
          <p:cNvSpPr/>
          <p:nvPr/>
        </p:nvSpPr>
        <p:spPr>
          <a:xfrm>
            <a:off x="9691376" y="4561945"/>
            <a:ext cx="1280173" cy="313255"/>
          </a:xfrm>
          <a:prstGeom prst="roundRect">
            <a:avLst>
              <a:gd name="adj" fmla="val 6757"/>
            </a:avLst>
          </a:prstGeom>
          <a:solidFill>
            <a:schemeClr val="accent5"/>
          </a:soli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/>
              <a:t>1</a:t>
            </a:r>
            <a:endParaRPr lang="en-US" sz="1600" b="1" dirty="0">
              <a:latin typeface="Cascadia Code PL" panose="020B0609020000020004" pitchFamily="49" charset="0"/>
              <a:cs typeface="Cascadia Code PL" panose="020B0609020000020004" pitchFamily="49" charset="0"/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5B507A1E-92E0-44B0-87A0-94B49E2936AD}"/>
              </a:ext>
            </a:extLst>
          </p:cNvPr>
          <p:cNvSpPr/>
          <p:nvPr/>
        </p:nvSpPr>
        <p:spPr>
          <a:xfrm>
            <a:off x="9691376" y="4912458"/>
            <a:ext cx="1280173" cy="313255"/>
          </a:xfrm>
          <a:prstGeom prst="roundRect">
            <a:avLst>
              <a:gd name="adj" fmla="val 6757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/>
              <a:t>int</a:t>
            </a:r>
            <a:endParaRPr lang="en-US" sz="1600" b="1" dirty="0">
              <a:latin typeface="Cascadia Code PL" panose="020B0609020000020004" pitchFamily="49" charset="0"/>
              <a:cs typeface="Cascadia Code PL" panose="020B0609020000020004" pitchFamily="49" charset="0"/>
            </a:endParaRPr>
          </a:p>
        </p:txBody>
      </p:sp>
      <p:pic>
        <p:nvPicPr>
          <p:cNvPr id="41" name="Graphic 40" descr="Chevron arrows">
            <a:extLst>
              <a:ext uri="{FF2B5EF4-FFF2-40B4-BE49-F238E27FC236}">
                <a16:creationId xmlns:a16="http://schemas.microsoft.com/office/drawing/2014/main" id="{B67B905C-7E38-48D1-BA87-569D062B556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030250" y="3851270"/>
            <a:ext cx="332551" cy="332551"/>
          </a:xfrm>
          <a:prstGeom prst="rect">
            <a:avLst/>
          </a:prstGeom>
        </p:spPr>
      </p:pic>
      <p:pic>
        <p:nvPicPr>
          <p:cNvPr id="42" name="Graphic 41" descr="Chevron arrows">
            <a:extLst>
              <a:ext uri="{FF2B5EF4-FFF2-40B4-BE49-F238E27FC236}">
                <a16:creationId xmlns:a16="http://schemas.microsoft.com/office/drawing/2014/main" id="{AA723A19-6CD1-4173-A3E6-E2A1C3278C6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030250" y="4178285"/>
            <a:ext cx="332551" cy="332551"/>
          </a:xfrm>
          <a:prstGeom prst="rect">
            <a:avLst/>
          </a:prstGeom>
        </p:spPr>
      </p:pic>
      <p:pic>
        <p:nvPicPr>
          <p:cNvPr id="43" name="Graphic 42" descr="Chevron arrows">
            <a:extLst>
              <a:ext uri="{FF2B5EF4-FFF2-40B4-BE49-F238E27FC236}">
                <a16:creationId xmlns:a16="http://schemas.microsoft.com/office/drawing/2014/main" id="{974E57AD-C118-4B09-AC1A-4FDAC9B4943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030249" y="4542649"/>
            <a:ext cx="332551" cy="332551"/>
          </a:xfrm>
          <a:prstGeom prst="rect">
            <a:avLst/>
          </a:prstGeom>
        </p:spPr>
      </p:pic>
      <p:pic>
        <p:nvPicPr>
          <p:cNvPr id="44" name="Graphic 43" descr="Chevron arrows">
            <a:extLst>
              <a:ext uri="{FF2B5EF4-FFF2-40B4-BE49-F238E27FC236}">
                <a16:creationId xmlns:a16="http://schemas.microsoft.com/office/drawing/2014/main" id="{ABB1BEDB-1EE3-4BE4-B9E7-2D9F7B5B4A9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025448" y="4879275"/>
            <a:ext cx="332551" cy="332551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A402EA48-5C57-40D5-99B1-92E24F33DBB0}"/>
              </a:ext>
            </a:extLst>
          </p:cNvPr>
          <p:cNvSpPr txBox="1"/>
          <p:nvPr/>
        </p:nvSpPr>
        <p:spPr>
          <a:xfrm>
            <a:off x="1153758" y="4875200"/>
            <a:ext cx="30802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Run all code lines in different cell for better understanding</a:t>
            </a:r>
          </a:p>
        </p:txBody>
      </p:sp>
    </p:spTree>
    <p:extLst>
      <p:ext uri="{BB962C8B-B14F-4D97-AF65-F5344CB8AC3E}">
        <p14:creationId xmlns:p14="http://schemas.microsoft.com/office/powerpoint/2010/main" val="29350655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mph" presetSubtype="12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5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3330">
                                          <p:val>
                                            <p:fltVal val="6.9747"/>
                                          </p:val>
                                        </p:tav>
                                        <p:tav tm="6660">
                                          <p:val>
                                            <p:fltVal val="12.1039"/>
                                          </p:val>
                                        </p:tav>
                                        <p:tav tm="9990">
                                          <p:val>
                                            <p:fltVal val="15.6713"/>
                                          </p:val>
                                        </p:tav>
                                        <p:tav tm="13320">
                                          <p:val>
                                            <p:fltVal val="17.9604"/>
                                          </p:val>
                                        </p:tav>
                                        <p:tav tm="16650">
                                          <p:val>
                                            <p:fltVal val="19.2548"/>
                                          </p:val>
                                        </p:tav>
                                        <p:tav tm="19970">
                                          <p:val>
                                            <p:fltVal val="19.8371"/>
                                          </p:val>
                                        </p:tav>
                                        <p:tav tm="23290">
                                          <p:val>
                                            <p:fltVal val="19.9936"/>
                                          </p:val>
                                        </p:tav>
                                        <p:tav tm="26620">
                                          <p:val>
                                            <p:fltVal val="19.9945"/>
                                          </p:val>
                                        </p:tav>
                                        <p:tav tm="29950">
                                          <p:val>
                                            <p:fltVal val="19.8447"/>
                                          </p:val>
                                        </p:tav>
                                        <p:tav tm="33280">
                                          <p:val>
                                            <p:fltVal val="19.2733"/>
                                          </p:val>
                                        </p:tav>
                                        <p:tav tm="36610">
                                          <p:val>
                                            <p:fltVal val="17.9968"/>
                                          </p:val>
                                        </p:tav>
                                        <p:tav tm="39940">
                                          <p:val>
                                            <p:fltVal val="15.7316"/>
                                          </p:val>
                                        </p:tav>
                                        <p:tav tm="43270">
                                          <p:val>
                                            <p:fltVal val="12.194"/>
                                          </p:val>
                                        </p:tav>
                                        <p:tav tm="46600">
                                          <p:val>
                                            <p:fltVal val="7.1005"/>
                                          </p:val>
                                        </p:tav>
                                        <p:tav tm="49930">
                                          <p:val>
                                            <p:fltVal val="0.1675"/>
                                          </p:val>
                                        </p:tav>
                                        <p:tav tm="53250">
                                          <p:val>
                                            <p:fltVal val="-6.8299"/>
                                          </p:val>
                                        </p:tav>
                                        <p:tav tm="56580">
                                          <p:val>
                                            <p:fltVal val="-12.0002"/>
                                          </p:val>
                                        </p:tav>
                                        <p:tav tm="59900">
                                          <p:val>
                                            <p:fltVal val="-15.593"/>
                                          </p:val>
                                        </p:tav>
                                        <p:tav tm="63220">
                                          <p:val>
                                            <p:fltVal val="-17.9075"/>
                                          </p:val>
                                        </p:tav>
                                        <p:tav tm="66540">
                                          <p:val>
                                            <p:fltVal val="-19.2249"/>
                                          </p:val>
                                        </p:tav>
                                        <p:tav tm="69870">
                                          <p:val>
                                            <p:fltVal val="-19.8271"/>
                                          </p:val>
                                        </p:tav>
                                        <p:tav tm="73190">
                                          <p:val>
                                            <p:fltVal val="-19.9924"/>
                                          </p:val>
                                        </p:tav>
                                        <p:tav tm="76510">
                                          <p:val>
                                            <p:fltVal val="-19.9955"/>
                                          </p:val>
                                        </p:tav>
                                        <p:tav tm="79830">
                                          <p:val>
                                            <p:fltVal val="-19.8557"/>
                                          </p:val>
                                        </p:tav>
                                        <p:tav tm="83160">
                                          <p:val>
                                            <p:fltVal val="-19.3045"/>
                                          </p:val>
                                        </p:tav>
                                        <p:tav tm="86480">
                                          <p:val>
                                            <p:fltVal val="-18.0634"/>
                                          </p:val>
                                        </p:tav>
                                        <p:tav tm="89800">
                                          <p:val>
                                            <p:fltVal val="-15.8505"/>
                                          </p:val>
                                        </p:tav>
                                        <p:tav tm="93120">
                                          <p:val>
                                            <p:fltVal val="-12.3847"/>
                                          </p:val>
                                        </p:tav>
                                        <p:tav tm="96450">
                                          <p:val>
                                            <p:fltVal val="-7.3674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2" grpId="0" animBg="1"/>
      <p:bldP spid="30" grpId="0" animBg="1"/>
      <p:bldP spid="37" grpId="0" animBg="1"/>
      <p:bldP spid="38" grpId="0" animBg="1"/>
      <p:bldP spid="39" grpId="0" animBg="1"/>
      <p:bldP spid="40" grpId="0" animBg="1"/>
      <p:bldP spid="4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BEFEBF52-F8C4-4589-8174-2418D33CB43D}"/>
              </a:ext>
            </a:extLst>
          </p:cNvPr>
          <p:cNvSpPr/>
          <p:nvPr/>
        </p:nvSpPr>
        <p:spPr>
          <a:xfrm>
            <a:off x="0" y="0"/>
            <a:ext cx="12192000" cy="60166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500" b="1" dirty="0">
                <a:solidFill>
                  <a:schemeClr val="accent5">
                    <a:lumMod val="75000"/>
                  </a:schemeClr>
                </a:solidFill>
              </a:rPr>
              <a:t>Activity 1</a:t>
            </a:r>
            <a:endParaRPr lang="en-US" sz="4000" dirty="0">
              <a:solidFill>
                <a:sysClr val="windowText" lastClr="000000"/>
              </a:solidFill>
            </a:endParaRPr>
          </a:p>
        </p:txBody>
      </p:sp>
      <p:sp>
        <p:nvSpPr>
          <p:cNvPr id="28" name="Footer Placeholder 27">
            <a:extLst>
              <a:ext uri="{FF2B5EF4-FFF2-40B4-BE49-F238E27FC236}">
                <a16:creationId xmlns:a16="http://schemas.microsoft.com/office/drawing/2014/main" id="{13817E94-0179-438E-BF78-D82EFFFE37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sz="1600" dirty="0"/>
              <a:t>Stage 1 | level 3 – Output &amp; Input</a:t>
            </a:r>
          </a:p>
        </p:txBody>
      </p:sp>
    </p:spTree>
    <p:extLst>
      <p:ext uri="{BB962C8B-B14F-4D97-AF65-F5344CB8AC3E}">
        <p14:creationId xmlns:p14="http://schemas.microsoft.com/office/powerpoint/2010/main" val="3660310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937</TotalTime>
  <Words>674</Words>
  <Application>Microsoft Office PowerPoint</Application>
  <PresentationFormat>Widescreen</PresentationFormat>
  <Paragraphs>115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7" baseType="lpstr">
      <vt:lpstr>Agency FB</vt:lpstr>
      <vt:lpstr>Aharoni</vt:lpstr>
      <vt:lpstr>Arial</vt:lpstr>
      <vt:lpstr>Arial Narrow</vt:lpstr>
      <vt:lpstr>Arial Rounded MT Bold</vt:lpstr>
      <vt:lpstr>Calibri</vt:lpstr>
      <vt:lpstr>Calibri Light</vt:lpstr>
      <vt:lpstr>Cascadia Code PL</vt:lpstr>
      <vt:lpstr>Lora</vt:lpstr>
      <vt:lpstr>Office Theme</vt:lpstr>
      <vt:lpstr>PowerPoint Presentation</vt:lpstr>
      <vt:lpstr>Input &amp; Output in python</vt:lpstr>
      <vt:lpstr>Input</vt:lpstr>
      <vt:lpstr>Input function working</vt:lpstr>
      <vt:lpstr>The datatype of user input</vt:lpstr>
      <vt:lpstr>PowerPoint Presentation</vt:lpstr>
      <vt:lpstr>Casting in python</vt:lpstr>
      <vt:lpstr>Casting in python</vt:lpstr>
      <vt:lpstr>PowerPoint Presentation</vt:lpstr>
      <vt:lpstr>PowerPoint Presentation</vt:lpstr>
      <vt:lpstr>Input &amp; Output in python</vt:lpstr>
      <vt:lpstr>Output</vt:lpstr>
      <vt:lpstr>Print function</vt:lpstr>
      <vt:lpstr>Formatting print</vt:lpstr>
      <vt:lpstr>Formatting print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zaid kamil</dc:creator>
  <cp:lastModifiedBy>Zaid Kamil</cp:lastModifiedBy>
  <cp:revision>65</cp:revision>
  <dcterms:created xsi:type="dcterms:W3CDTF">2020-10-29T10:04:59Z</dcterms:created>
  <dcterms:modified xsi:type="dcterms:W3CDTF">2025-04-03T06:52:15Z</dcterms:modified>
</cp:coreProperties>
</file>